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327" r:id="rId3"/>
    <p:sldId id="352" r:id="rId4"/>
    <p:sldId id="351" r:id="rId5"/>
    <p:sldId id="340" r:id="rId6"/>
    <p:sldId id="349" r:id="rId7"/>
    <p:sldId id="341" r:id="rId8"/>
    <p:sldId id="342" r:id="rId9"/>
    <p:sldId id="343" r:id="rId10"/>
    <p:sldId id="346" r:id="rId11"/>
    <p:sldId id="344" r:id="rId12"/>
    <p:sldId id="345" r:id="rId13"/>
    <p:sldId id="338" r:id="rId14"/>
    <p:sldId id="329" r:id="rId15"/>
    <p:sldId id="265" r:id="rId16"/>
    <p:sldId id="330" r:id="rId17"/>
    <p:sldId id="328" r:id="rId18"/>
    <p:sldId id="337" r:id="rId19"/>
    <p:sldId id="336" r:id="rId20"/>
    <p:sldId id="331" r:id="rId21"/>
    <p:sldId id="354" r:id="rId22"/>
    <p:sldId id="353" r:id="rId23"/>
    <p:sldId id="332" r:id="rId24"/>
    <p:sldId id="333" r:id="rId25"/>
    <p:sldId id="306" r:id="rId26"/>
    <p:sldId id="257" r:id="rId27"/>
    <p:sldId id="334" r:id="rId28"/>
    <p:sldId id="335" r:id="rId29"/>
    <p:sldId id="305" r:id="rId30"/>
    <p:sldId id="307" r:id="rId31"/>
    <p:sldId id="259" r:id="rId32"/>
    <p:sldId id="310" r:id="rId33"/>
    <p:sldId id="261" r:id="rId34"/>
    <p:sldId id="311" r:id="rId35"/>
    <p:sldId id="312" r:id="rId36"/>
    <p:sldId id="313" r:id="rId37"/>
    <p:sldId id="321" r:id="rId38"/>
    <p:sldId id="322" r:id="rId39"/>
    <p:sldId id="323" r:id="rId40"/>
    <p:sldId id="314" r:id="rId41"/>
    <p:sldId id="315" r:id="rId42"/>
    <p:sldId id="325" r:id="rId43"/>
    <p:sldId id="317" r:id="rId44"/>
    <p:sldId id="318" r:id="rId45"/>
    <p:sldId id="293"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69BD"/>
    <a:srgbClr val="6A737B"/>
    <a:srgbClr val="0D76B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1"/>
    <p:restoredTop sz="94434" autoAdjust="0"/>
  </p:normalViewPr>
  <p:slideViewPr>
    <p:cSldViewPr snapToGrid="0" snapToObjects="1">
      <p:cViewPr varScale="1">
        <p:scale>
          <a:sx n="87" d="100"/>
          <a:sy n="87" d="100"/>
        </p:scale>
        <p:origin x="1452" y="9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5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034023-C1DA-4516-AE69-E0DCE8480ED7}" type="datetimeFigureOut">
              <a:rPr lang="en-US" smtClean="0"/>
              <a:t>6/20/2023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200A3C-4AF4-4348-898F-3AC6CC1D44C7}" type="slidenum">
              <a:rPr lang="en-US" smtClean="0"/>
              <a:t>‹#›</a:t>
            </a:fld>
            <a:endParaRPr lang="en-US" dirty="0"/>
          </a:p>
        </p:txBody>
      </p:sp>
    </p:spTree>
    <p:extLst>
      <p:ext uri="{BB962C8B-B14F-4D97-AF65-F5344CB8AC3E}">
        <p14:creationId xmlns:p14="http://schemas.microsoft.com/office/powerpoint/2010/main" val="1396218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Narrow" panose="020B0606020202030204" pitchFamily="34" charset="0"/>
              </a:rPr>
              <a:t>Item 2.  Key elements of the agreement include: (1) the roles and responsibilities of the SFWIB; (2) the election of a chairperson and members of the SFWIB as required by Federal and State law; (3) the roles and responsibilities of the SFWIB Executive Director.</a:t>
            </a:r>
          </a:p>
          <a:p>
            <a:endParaRPr lang="en-US" sz="1200" dirty="0" smtClean="0">
              <a:latin typeface="Arial Narrow" panose="020B0606020202030204" pitchFamily="34" charset="0"/>
            </a:endParaRPr>
          </a:p>
          <a:p>
            <a:r>
              <a:rPr lang="en-US" sz="1200" kern="1200" dirty="0" smtClean="0">
                <a:solidFill>
                  <a:schemeClr val="tx1"/>
                </a:solidFill>
                <a:effectLst/>
                <a:latin typeface="+mn-lt"/>
                <a:ea typeface="+mn-ea"/>
                <a:cs typeface="+mn-cs"/>
              </a:rPr>
              <a:t>Item 3. The SFWIB Executive Director will notify the CEO of any vacancies of the board. All nominees are required to complete an SFWIB Board Membership application for review, evaluation and submittal to the CEO for approval</a:t>
            </a:r>
            <a:endParaRPr lang="en-US" sz="1200" dirty="0" smtClean="0">
              <a:latin typeface="Arial Narrow" panose="020B0606020202030204" pitchFamily="34" charset="0"/>
            </a:endParaRPr>
          </a:p>
          <a:p>
            <a:endParaRPr lang="en-US" sz="1200" dirty="0" smtClean="0">
              <a:latin typeface="Arial Narrow" panose="020B0606020202030204" pitchFamily="34" charset="0"/>
            </a:endParaRPr>
          </a:p>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14</a:t>
            </a:fld>
            <a:endParaRPr lang="en-US"/>
          </a:p>
        </p:txBody>
      </p:sp>
    </p:spTree>
    <p:extLst>
      <p:ext uri="{BB962C8B-B14F-4D97-AF65-F5344CB8AC3E}">
        <p14:creationId xmlns:p14="http://schemas.microsoft.com/office/powerpoint/2010/main" val="2338006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Narrow" panose="020B0606020202030204" pitchFamily="34" charset="0"/>
              </a:rPr>
              <a:t>Item 2.  Key elements of the agreement include: (1) the roles and responsibilities of the SFWIB; (2) the election of a chairperson and members of the SFWIB as required by Federal and State law; (3) the roles and responsibilities of the SFWIB Executive Director.</a:t>
            </a:r>
          </a:p>
          <a:p>
            <a:endParaRPr lang="en-US" sz="1200" dirty="0" smtClean="0">
              <a:latin typeface="Arial Narrow" panose="020B0606020202030204" pitchFamily="34" charset="0"/>
            </a:endParaRPr>
          </a:p>
          <a:p>
            <a:r>
              <a:rPr lang="en-US" sz="1200" kern="1200" dirty="0" smtClean="0">
                <a:solidFill>
                  <a:schemeClr val="tx1"/>
                </a:solidFill>
                <a:effectLst/>
                <a:latin typeface="+mn-lt"/>
                <a:ea typeface="+mn-ea"/>
                <a:cs typeface="+mn-cs"/>
              </a:rPr>
              <a:t>Item 3. The SFWIB Executive Director will notify the CEO of any vacancies of the board. All nominees are required to complete an SFWIB Board Membership application for review, evaluation and submittal to the CEO for approval</a:t>
            </a:r>
            <a:endParaRPr lang="en-US" sz="1200" dirty="0" smtClean="0">
              <a:latin typeface="Arial Narrow" panose="020B0606020202030204" pitchFamily="34" charset="0"/>
            </a:endParaRPr>
          </a:p>
          <a:p>
            <a:endParaRPr lang="en-US" sz="1200" dirty="0" smtClean="0">
              <a:latin typeface="Arial Narrow" panose="020B0606020202030204" pitchFamily="34" charset="0"/>
            </a:endParaRPr>
          </a:p>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15</a:t>
            </a:fld>
            <a:endParaRPr lang="en-US"/>
          </a:p>
        </p:txBody>
      </p:sp>
    </p:spTree>
    <p:extLst>
      <p:ext uri="{BB962C8B-B14F-4D97-AF65-F5344CB8AC3E}">
        <p14:creationId xmlns:p14="http://schemas.microsoft.com/office/powerpoint/2010/main" val="1799108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Narrow" panose="020B0606020202030204" pitchFamily="34" charset="0"/>
              </a:rPr>
              <a:t>Item 2.  Key elements of the agreement include: (1) the roles and responsibilities of the SFWIB; (2) the election of a chairperson and members of the SFWIB as required by Federal and State law; (3) the roles and responsibilities of the SFWIB Executive Director.</a:t>
            </a:r>
          </a:p>
          <a:p>
            <a:endParaRPr lang="en-US" sz="1200" dirty="0" smtClean="0">
              <a:latin typeface="Arial Narrow" panose="020B0606020202030204" pitchFamily="34" charset="0"/>
            </a:endParaRPr>
          </a:p>
          <a:p>
            <a:r>
              <a:rPr lang="en-US" sz="1200" kern="1200" dirty="0" smtClean="0">
                <a:solidFill>
                  <a:schemeClr val="tx1"/>
                </a:solidFill>
                <a:effectLst/>
                <a:latin typeface="+mn-lt"/>
                <a:ea typeface="+mn-ea"/>
                <a:cs typeface="+mn-cs"/>
              </a:rPr>
              <a:t>Item 3. The SFWIB Executive Director will notify the CEO of any vacancies of the board. All nominees are required to complete an SFWIB Board Membership application for review, evaluation and submittal to the CEO for approval</a:t>
            </a:r>
            <a:endParaRPr lang="en-US" sz="1200" dirty="0" smtClean="0">
              <a:latin typeface="Arial Narrow" panose="020B0606020202030204" pitchFamily="34" charset="0"/>
            </a:endParaRPr>
          </a:p>
          <a:p>
            <a:endParaRPr lang="en-US" sz="1200" dirty="0" smtClean="0">
              <a:latin typeface="Arial Narrow" panose="020B0606020202030204" pitchFamily="34" charset="0"/>
            </a:endParaRPr>
          </a:p>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16</a:t>
            </a:fld>
            <a:endParaRPr lang="en-US"/>
          </a:p>
        </p:txBody>
      </p:sp>
    </p:spTree>
    <p:extLst>
      <p:ext uri="{BB962C8B-B14F-4D97-AF65-F5344CB8AC3E}">
        <p14:creationId xmlns:p14="http://schemas.microsoft.com/office/powerpoint/2010/main" val="1367473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latin typeface="Arial Narrow" panose="020B0606020202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200A3C-4AF4-4348-898F-3AC6CC1D44C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5721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26</a:t>
            </a:fld>
            <a:endParaRPr lang="en-US" dirty="0"/>
          </a:p>
        </p:txBody>
      </p:sp>
    </p:spTree>
    <p:extLst>
      <p:ext uri="{BB962C8B-B14F-4D97-AF65-F5344CB8AC3E}">
        <p14:creationId xmlns:p14="http://schemas.microsoft.com/office/powerpoint/2010/main" val="3858299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27</a:t>
            </a:fld>
            <a:endParaRPr lang="en-US" dirty="0"/>
          </a:p>
        </p:txBody>
      </p:sp>
    </p:spTree>
    <p:extLst>
      <p:ext uri="{BB962C8B-B14F-4D97-AF65-F5344CB8AC3E}">
        <p14:creationId xmlns:p14="http://schemas.microsoft.com/office/powerpoint/2010/main" val="1759702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28</a:t>
            </a:fld>
            <a:endParaRPr lang="en-US" dirty="0"/>
          </a:p>
        </p:txBody>
      </p:sp>
    </p:spTree>
    <p:extLst>
      <p:ext uri="{BB962C8B-B14F-4D97-AF65-F5344CB8AC3E}">
        <p14:creationId xmlns:p14="http://schemas.microsoft.com/office/powerpoint/2010/main" val="2934546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29</a:t>
            </a:fld>
            <a:endParaRPr lang="en-US" dirty="0"/>
          </a:p>
        </p:txBody>
      </p:sp>
    </p:spTree>
    <p:extLst>
      <p:ext uri="{BB962C8B-B14F-4D97-AF65-F5344CB8AC3E}">
        <p14:creationId xmlns:p14="http://schemas.microsoft.com/office/powerpoint/2010/main" val="3858299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00A3C-4AF4-4348-898F-3AC6CC1D44C7}" type="slidenum">
              <a:rPr lang="en-US" smtClean="0"/>
              <a:t>30</a:t>
            </a:fld>
            <a:endParaRPr lang="en-US" dirty="0"/>
          </a:p>
        </p:txBody>
      </p:sp>
    </p:spTree>
    <p:extLst>
      <p:ext uri="{BB962C8B-B14F-4D97-AF65-F5344CB8AC3E}">
        <p14:creationId xmlns:p14="http://schemas.microsoft.com/office/powerpoint/2010/main" val="895954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1522355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90945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3436547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2498084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2057591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1629614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195539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67565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3371305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3986146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47C6CE-69C6-4148-B954-7FA0D05D2B8C}" type="datetimeFigureOut">
              <a:rPr lang="en-US" smtClean="0"/>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C05F88-1F37-3E49-B451-96DB9E499305}" type="slidenum">
              <a:rPr lang="en-US" smtClean="0"/>
              <a:t>‹#›</a:t>
            </a:fld>
            <a:endParaRPr lang="en-US" dirty="0"/>
          </a:p>
        </p:txBody>
      </p:sp>
    </p:spTree>
    <p:extLst>
      <p:ext uri="{BB962C8B-B14F-4D97-AF65-F5344CB8AC3E}">
        <p14:creationId xmlns:p14="http://schemas.microsoft.com/office/powerpoint/2010/main" val="3137082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7C6CE-69C6-4148-B954-7FA0D05D2B8C}" type="datetimeFigureOut">
              <a:rPr lang="en-US" smtClean="0"/>
              <a:t>6/20/2023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05F88-1F37-3E49-B451-96DB9E499305}" type="slidenum">
              <a:rPr lang="en-US" smtClean="0"/>
              <a:t>‹#›</a:t>
            </a:fld>
            <a:endParaRPr lang="en-US" dirty="0"/>
          </a:p>
        </p:txBody>
      </p:sp>
    </p:spTree>
    <p:extLst>
      <p:ext uri="{BB962C8B-B14F-4D97-AF65-F5344CB8AC3E}">
        <p14:creationId xmlns:p14="http://schemas.microsoft.com/office/powerpoint/2010/main" val="422982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8.jpg"/><Relationship Id="rId7" Type="http://schemas.openxmlformats.org/officeDocument/2006/relationships/image" Target="../media/image17.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5883608" y="5235840"/>
            <a:ext cx="2289510" cy="815864"/>
          </a:xfrm>
          <a:prstGeom prst="rect">
            <a:avLst/>
          </a:prstGeom>
          <a:noFill/>
        </p:spPr>
        <p:txBody>
          <a:bodyPr wrap="square" rtlCol="0">
            <a:spAutoFit/>
          </a:bodyPr>
          <a:lstStyle/>
          <a:p>
            <a:pPr algn="r">
              <a:lnSpc>
                <a:spcPct val="90000"/>
              </a:lnSpc>
            </a:pPr>
            <a:r>
              <a:rPr lang="en-US" sz="1300" b="1" dirty="0">
                <a:solidFill>
                  <a:schemeClr val="bg1"/>
                </a:solidFill>
                <a:latin typeface="Arial"/>
                <a:cs typeface="Arial"/>
              </a:rPr>
              <a:t>Rick Beasley</a:t>
            </a:r>
          </a:p>
          <a:p>
            <a:pPr algn="r">
              <a:lnSpc>
                <a:spcPct val="90000"/>
              </a:lnSpc>
            </a:pPr>
            <a:r>
              <a:rPr lang="en-US" sz="1300" dirty="0">
                <a:solidFill>
                  <a:schemeClr val="bg1"/>
                </a:solidFill>
                <a:latin typeface="Arial"/>
                <a:cs typeface="Arial"/>
              </a:rPr>
              <a:t>Executive Director</a:t>
            </a:r>
          </a:p>
          <a:p>
            <a:pPr algn="r">
              <a:lnSpc>
                <a:spcPct val="90000"/>
              </a:lnSpc>
            </a:pPr>
            <a:r>
              <a:rPr lang="en-US" sz="1300" dirty="0">
                <a:solidFill>
                  <a:schemeClr val="bg1"/>
                </a:solidFill>
                <a:latin typeface="Arial"/>
                <a:cs typeface="Arial"/>
              </a:rPr>
              <a:t>CareerSource South Florida</a:t>
            </a:r>
          </a:p>
          <a:p>
            <a:pPr algn="r">
              <a:lnSpc>
                <a:spcPct val="90000"/>
              </a:lnSpc>
            </a:pPr>
            <a:endParaRPr lang="en-US" sz="1300" dirty="0">
              <a:solidFill>
                <a:schemeClr val="bg1"/>
              </a:solidFill>
              <a:latin typeface="Arial"/>
              <a:cs typeface="Arial"/>
            </a:endParaRPr>
          </a:p>
        </p:txBody>
      </p:sp>
      <p:sp>
        <p:nvSpPr>
          <p:cNvPr id="2" name="TextBox 1"/>
          <p:cNvSpPr txBox="1"/>
          <p:nvPr/>
        </p:nvSpPr>
        <p:spPr>
          <a:xfrm>
            <a:off x="3751385" y="386862"/>
            <a:ext cx="5158153" cy="830997"/>
          </a:xfrm>
          <a:prstGeom prst="rect">
            <a:avLst/>
          </a:prstGeom>
          <a:solidFill>
            <a:schemeClr val="bg1"/>
          </a:solidFill>
        </p:spPr>
        <p:txBody>
          <a:bodyPr wrap="square" rtlCol="0">
            <a:spAutoFit/>
          </a:bodyPr>
          <a:lstStyle/>
          <a:p>
            <a:r>
              <a:rPr lang="en-US" sz="2400" b="1" dirty="0" smtClean="0">
                <a:solidFill>
                  <a:srgbClr val="0070C0"/>
                </a:solidFill>
              </a:rPr>
              <a:t>Local Workforce Development Board </a:t>
            </a:r>
          </a:p>
          <a:p>
            <a:pPr algn="ctr"/>
            <a:r>
              <a:rPr lang="en-US" sz="2400" b="1" dirty="0" smtClean="0">
                <a:solidFill>
                  <a:srgbClr val="0070C0"/>
                </a:solidFill>
              </a:rPr>
              <a:t>Department of Labor Overview</a:t>
            </a:r>
            <a:endParaRPr lang="en-US" sz="2400" b="1" dirty="0">
              <a:solidFill>
                <a:srgbClr val="0070C0"/>
              </a:solidFill>
            </a:endParaRPr>
          </a:p>
        </p:txBody>
      </p:sp>
    </p:spTree>
    <p:extLst>
      <p:ext uri="{BB962C8B-B14F-4D97-AF65-F5344CB8AC3E}">
        <p14:creationId xmlns:p14="http://schemas.microsoft.com/office/powerpoint/2010/main" val="2982848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82386" y="-30337"/>
            <a:ext cx="8229600" cy="1143000"/>
          </a:xfrm>
        </p:spPr>
        <p:txBody>
          <a:bodyPr>
            <a:normAutofit/>
          </a:bodyPr>
          <a:lstStyle/>
          <a:p>
            <a:r>
              <a:rPr lang="en-US" sz="3200" dirty="0" smtClean="0">
                <a:solidFill>
                  <a:schemeClr val="bg1"/>
                </a:solidFill>
                <a:latin typeface="Arial"/>
                <a:cs typeface="Arial"/>
              </a:rPr>
              <a:t>SFWIB Orientation Overview</a:t>
            </a:r>
            <a:endParaRPr lang="en-US" sz="3200" dirty="0">
              <a:solidFill>
                <a:schemeClr val="bg1"/>
              </a:solidFill>
              <a:latin typeface="Arial"/>
              <a:cs typeface="Arial"/>
            </a:endParaRPr>
          </a:p>
        </p:txBody>
      </p:sp>
      <p:sp>
        <p:nvSpPr>
          <p:cNvPr id="3" name="Content Placeholder 2"/>
          <p:cNvSpPr>
            <a:spLocks noGrp="1"/>
          </p:cNvSpPr>
          <p:nvPr>
            <p:ph idx="1"/>
          </p:nvPr>
        </p:nvSpPr>
        <p:spPr>
          <a:xfrm>
            <a:off x="457200" y="1288474"/>
            <a:ext cx="8229600" cy="4837690"/>
          </a:xfrm>
        </p:spPr>
        <p:txBody>
          <a:bodyPr/>
          <a:lstStyle/>
          <a:p>
            <a:r>
              <a:rPr lang="en-US" dirty="0" smtClean="0"/>
              <a:t>Workforce Development Board Governance</a:t>
            </a:r>
          </a:p>
          <a:p>
            <a:pPr lvl="1"/>
            <a:r>
              <a:rPr lang="en-US" dirty="0" smtClean="0"/>
              <a:t>Local Workforce Development Board</a:t>
            </a:r>
          </a:p>
          <a:p>
            <a:pPr lvl="1"/>
            <a:r>
              <a:rPr lang="en-US" dirty="0" smtClean="0"/>
              <a:t>Membership Requirements</a:t>
            </a:r>
          </a:p>
          <a:p>
            <a:pPr lvl="1"/>
            <a:r>
              <a:rPr lang="en-US" dirty="0" smtClean="0"/>
              <a:t>Workforce Development Board Functions</a:t>
            </a:r>
          </a:p>
          <a:p>
            <a:r>
              <a:rPr lang="en-US" dirty="0" smtClean="0"/>
              <a:t>SFWIB Governance</a:t>
            </a:r>
          </a:p>
          <a:p>
            <a:pPr lvl="1"/>
            <a:r>
              <a:rPr lang="en-US" dirty="0" err="1" smtClean="0"/>
              <a:t>Interlocal</a:t>
            </a:r>
            <a:r>
              <a:rPr lang="en-US" dirty="0" smtClean="0"/>
              <a:t> Agreement</a:t>
            </a:r>
          </a:p>
          <a:p>
            <a:pPr lvl="1"/>
            <a:r>
              <a:rPr lang="en-US" dirty="0" smtClean="0"/>
              <a:t>Purpose &amp; Core Values</a:t>
            </a:r>
          </a:p>
          <a:p>
            <a:pPr lvl="1"/>
            <a:r>
              <a:rPr lang="en-US" dirty="0" smtClean="0"/>
              <a:t>Committee Structure</a:t>
            </a:r>
          </a:p>
          <a:p>
            <a:pPr lvl="1"/>
            <a:r>
              <a:rPr lang="en-US" dirty="0" smtClean="0"/>
              <a:t>SFWIB Strategic Goals</a:t>
            </a:r>
            <a:endParaRPr lang="en-US" dirty="0"/>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5769033"/>
            <a:ext cx="2254543" cy="927297"/>
          </a:xfrm>
          <a:prstGeom prst="rect">
            <a:avLst/>
          </a:prstGeom>
        </p:spPr>
      </p:pic>
    </p:spTree>
    <p:extLst>
      <p:ext uri="{BB962C8B-B14F-4D97-AF65-F5344CB8AC3E}">
        <p14:creationId xmlns:p14="http://schemas.microsoft.com/office/powerpoint/2010/main" val="1857260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82386" y="-30337"/>
            <a:ext cx="8229600" cy="1143000"/>
          </a:xfrm>
        </p:spPr>
        <p:txBody>
          <a:bodyPr>
            <a:normAutofit/>
          </a:bodyPr>
          <a:lstStyle/>
          <a:p>
            <a:r>
              <a:rPr lang="en-US" sz="3200" dirty="0" smtClean="0">
                <a:solidFill>
                  <a:schemeClr val="bg1"/>
                </a:solidFill>
                <a:latin typeface="Arial"/>
                <a:cs typeface="Arial"/>
              </a:rPr>
              <a:t>SFWIB Orientation Overview</a:t>
            </a:r>
            <a:endParaRPr lang="en-US" sz="3200" dirty="0">
              <a:solidFill>
                <a:schemeClr val="bg1"/>
              </a:solidFill>
              <a:latin typeface="Arial"/>
              <a:cs typeface="Arial"/>
            </a:endParaRPr>
          </a:p>
        </p:txBody>
      </p:sp>
      <p:sp>
        <p:nvSpPr>
          <p:cNvPr id="3" name="Content Placeholder 2"/>
          <p:cNvSpPr>
            <a:spLocks noGrp="1"/>
          </p:cNvSpPr>
          <p:nvPr>
            <p:ph idx="1"/>
          </p:nvPr>
        </p:nvSpPr>
        <p:spPr>
          <a:xfrm>
            <a:off x="457200" y="1288474"/>
            <a:ext cx="8229600" cy="4837690"/>
          </a:xfrm>
        </p:spPr>
        <p:txBody>
          <a:bodyPr>
            <a:normAutofit/>
          </a:bodyPr>
          <a:lstStyle/>
          <a:p>
            <a:r>
              <a:rPr lang="en-US" dirty="0" smtClean="0"/>
              <a:t>Federal and Local Performance Measures</a:t>
            </a:r>
          </a:p>
          <a:p>
            <a:endParaRPr lang="en-US" dirty="0" smtClean="0"/>
          </a:p>
          <a:p>
            <a:r>
              <a:rPr lang="en-US" dirty="0" smtClean="0"/>
              <a:t>2023-24 Funding</a:t>
            </a:r>
          </a:p>
          <a:p>
            <a:endParaRPr lang="en-US" dirty="0"/>
          </a:p>
          <a:p>
            <a:r>
              <a:rPr lang="en-US" dirty="0" smtClean="0"/>
              <a:t>SFWIB Operations</a:t>
            </a: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5769033"/>
            <a:ext cx="2254543" cy="927297"/>
          </a:xfrm>
          <a:prstGeom prst="rect">
            <a:avLst/>
          </a:prstGeom>
        </p:spPr>
      </p:pic>
    </p:spTree>
    <p:extLst>
      <p:ext uri="{BB962C8B-B14F-4D97-AF65-F5344CB8AC3E}">
        <p14:creationId xmlns:p14="http://schemas.microsoft.com/office/powerpoint/2010/main" val="2905134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Local Workforce </a:t>
            </a:r>
            <a:r>
              <a:rPr lang="en-US" sz="3200" dirty="0">
                <a:solidFill>
                  <a:schemeClr val="bg1"/>
                </a:solidFill>
                <a:latin typeface="Arial"/>
                <a:cs typeface="Arial"/>
              </a:rPr>
              <a:t>Development Boards</a:t>
            </a:r>
            <a:br>
              <a:rPr lang="en-US" sz="3200" dirty="0">
                <a:solidFill>
                  <a:schemeClr val="bg1"/>
                </a:solidFill>
                <a:latin typeface="Arial"/>
                <a:cs typeface="Arial"/>
              </a:rPr>
            </a:br>
            <a:r>
              <a:rPr lang="en-US" sz="3200" dirty="0">
                <a:solidFill>
                  <a:schemeClr val="bg1"/>
                </a:solidFill>
                <a:latin typeface="Arial"/>
                <a:cs typeface="Arial"/>
              </a:rPr>
              <a:t>20 CFR 679.300</a:t>
            </a:r>
          </a:p>
        </p:txBody>
      </p:sp>
      <p:sp>
        <p:nvSpPr>
          <p:cNvPr id="3" name="Content Placeholder 2"/>
          <p:cNvSpPr>
            <a:spLocks noGrp="1"/>
          </p:cNvSpPr>
          <p:nvPr>
            <p:ph idx="1"/>
          </p:nvPr>
        </p:nvSpPr>
        <p:spPr>
          <a:xfrm>
            <a:off x="3657599" y="1213658"/>
            <a:ext cx="5336771" cy="4918092"/>
          </a:xfrm>
        </p:spPr>
        <p:txBody>
          <a:bodyPr>
            <a:noAutofit/>
          </a:bodyPr>
          <a:lstStyle/>
          <a:p>
            <a:pPr algn="just"/>
            <a:r>
              <a:rPr lang="en-US" sz="2200" b="1" u="sng" dirty="0" smtClean="0">
                <a:latin typeface="Arial Narrow" panose="020B0606020202030204" pitchFamily="34" charset="0"/>
                <a:cs typeface="Arial"/>
              </a:rPr>
              <a:t>The </a:t>
            </a:r>
            <a:r>
              <a:rPr lang="en-US" sz="2200" b="1" u="sng" dirty="0">
                <a:latin typeface="Arial Narrow" panose="020B0606020202030204" pitchFamily="34" charset="0"/>
                <a:cs typeface="Arial"/>
              </a:rPr>
              <a:t>Local WDB</a:t>
            </a:r>
            <a:r>
              <a:rPr lang="en-US" sz="2200" dirty="0" smtClean="0">
                <a:latin typeface="Arial Narrow" panose="020B0606020202030204" pitchFamily="34" charset="0"/>
                <a:cs typeface="Arial"/>
              </a:rPr>
              <a:t>:</a:t>
            </a:r>
            <a:endParaRPr lang="en-US" sz="2200" dirty="0">
              <a:latin typeface="Arial Narrow" panose="020B0606020202030204" pitchFamily="34" charset="0"/>
              <a:cs typeface="Arial"/>
            </a:endParaRPr>
          </a:p>
          <a:p>
            <a:pPr lvl="1" algn="just"/>
            <a:r>
              <a:rPr lang="en-US" sz="1800" dirty="0" smtClean="0">
                <a:latin typeface="Arial Narrow" panose="020B0606020202030204" pitchFamily="34" charset="0"/>
                <a:cs typeface="Arial"/>
              </a:rPr>
              <a:t>Represents </a:t>
            </a:r>
            <a:r>
              <a:rPr lang="en-US" sz="1800" dirty="0">
                <a:latin typeface="Arial Narrow" panose="020B0606020202030204" pitchFamily="34" charset="0"/>
                <a:cs typeface="Arial"/>
              </a:rPr>
              <a:t>a wide variety of individuals, businesses, and organizations in the local </a:t>
            </a:r>
            <a:r>
              <a:rPr lang="en-US" sz="1800" dirty="0" smtClean="0">
                <a:latin typeface="Arial Narrow" panose="020B0606020202030204" pitchFamily="34" charset="0"/>
                <a:cs typeface="Arial"/>
              </a:rPr>
              <a:t>area</a:t>
            </a:r>
            <a:endParaRPr lang="en-US" sz="1800" dirty="0">
              <a:latin typeface="Arial Narrow" panose="020B0606020202030204" pitchFamily="34" charset="0"/>
              <a:cs typeface="Arial"/>
            </a:endParaRPr>
          </a:p>
          <a:p>
            <a:pPr lvl="1" algn="just"/>
            <a:r>
              <a:rPr lang="en-US" sz="1800" dirty="0" smtClean="0">
                <a:latin typeface="Arial Narrow" panose="020B0606020202030204" pitchFamily="34" charset="0"/>
                <a:cs typeface="Arial"/>
              </a:rPr>
              <a:t>Serves </a:t>
            </a:r>
            <a:r>
              <a:rPr lang="en-US" sz="1800" dirty="0">
                <a:latin typeface="Arial Narrow" panose="020B0606020202030204" pitchFamily="34" charset="0"/>
                <a:cs typeface="Arial"/>
              </a:rPr>
              <a:t>as a strategic convener to promote and broker effective relationships between the CEOs and economic, education, and workforce partners</a:t>
            </a:r>
            <a:r>
              <a:rPr lang="en-US" sz="1800" dirty="0" smtClean="0">
                <a:latin typeface="Arial Narrow" panose="020B0606020202030204" pitchFamily="34" charset="0"/>
                <a:cs typeface="Arial"/>
              </a:rPr>
              <a:t>.</a:t>
            </a:r>
            <a:endParaRPr lang="en-US" sz="1800" dirty="0">
              <a:latin typeface="Arial Narrow" panose="020B0606020202030204" pitchFamily="34" charset="0"/>
              <a:cs typeface="Arial"/>
            </a:endParaRPr>
          </a:p>
          <a:p>
            <a:pPr lvl="1" algn="just"/>
            <a:r>
              <a:rPr lang="en-US" sz="1800" dirty="0" smtClean="0">
                <a:latin typeface="Arial Narrow" panose="020B0606020202030204" pitchFamily="34" charset="0"/>
                <a:cs typeface="Arial"/>
              </a:rPr>
              <a:t>Must </a:t>
            </a:r>
            <a:r>
              <a:rPr lang="en-US" sz="1800" dirty="0">
                <a:latin typeface="Arial Narrow" panose="020B0606020202030204" pitchFamily="34" charset="0"/>
                <a:cs typeface="Arial"/>
              </a:rPr>
              <a:t>develop a strategy for continuous improvement and strengthening of  the workforce system through innovation in, and alignment and improvement of, employment, training, and education programs  to promote economic growth. Local WDB members must establish a platform in which all members actively participate and collaborate closely with the required and other partners of the workforce development system, including public and private organizations</a:t>
            </a:r>
            <a:r>
              <a:rPr lang="en-US" sz="2200" dirty="0">
                <a:latin typeface="Arial Narrow" panose="020B0606020202030204" pitchFamily="34" charset="0"/>
                <a:cs typeface="Arial"/>
              </a:rPr>
              <a:t>.</a:t>
            </a:r>
            <a:endParaRPr lang="en-US" sz="2200" dirty="0">
              <a:solidFill>
                <a:srgbClr val="6A737B"/>
              </a:solidFill>
              <a:latin typeface="Arial Narrow" panose="020B0606020202030204" pitchFamily="34" charset="0"/>
              <a:cs typeface="Arial"/>
            </a:endParaRP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5926975"/>
            <a:ext cx="1631088" cy="76935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03" y="2098766"/>
            <a:ext cx="3304032" cy="3361508"/>
          </a:xfrm>
          <a:prstGeom prst="rect">
            <a:avLst/>
          </a:prstGeom>
        </p:spPr>
      </p:pic>
    </p:spTree>
    <p:extLst>
      <p:ext uri="{BB962C8B-B14F-4D97-AF65-F5344CB8AC3E}">
        <p14:creationId xmlns:p14="http://schemas.microsoft.com/office/powerpoint/2010/main" val="1639887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a:bodyPr>
          <a:lstStyle/>
          <a:p>
            <a:r>
              <a:rPr lang="en-US" sz="3200" dirty="0" smtClean="0">
                <a:solidFill>
                  <a:schemeClr val="bg1"/>
                </a:solidFill>
                <a:latin typeface="Arial"/>
                <a:cs typeface="Arial"/>
              </a:rPr>
              <a:t>Local WDB Membership Requirements</a:t>
            </a:r>
            <a:endParaRPr lang="en-US" sz="3200" dirty="0">
              <a:solidFill>
                <a:schemeClr val="bg1"/>
              </a:solidFill>
              <a:latin typeface="Arial"/>
              <a:cs typeface="Arial"/>
            </a:endParaRPr>
          </a:p>
        </p:txBody>
      </p:sp>
      <p:sp>
        <p:nvSpPr>
          <p:cNvPr id="3" name="Content Placeholder 2"/>
          <p:cNvSpPr>
            <a:spLocks noGrp="1"/>
          </p:cNvSpPr>
          <p:nvPr>
            <p:ph idx="1"/>
          </p:nvPr>
        </p:nvSpPr>
        <p:spPr>
          <a:xfrm>
            <a:off x="148047" y="1213658"/>
            <a:ext cx="8846324" cy="4918092"/>
          </a:xfrm>
        </p:spPr>
        <p:txBody>
          <a:bodyPr>
            <a:noAutofit/>
          </a:bodyPr>
          <a:lstStyle/>
          <a:p>
            <a:pPr algn="just"/>
            <a:r>
              <a:rPr lang="en-US" sz="2800" dirty="0" smtClean="0">
                <a:latin typeface="Arial Narrow" panose="020B0606020202030204" pitchFamily="34" charset="0"/>
                <a:cs typeface="Arial"/>
              </a:rPr>
              <a:t>§ </a:t>
            </a:r>
            <a:r>
              <a:rPr lang="en-US" sz="2800" dirty="0">
                <a:latin typeface="Arial Narrow" panose="020B0606020202030204" pitchFamily="34" charset="0"/>
                <a:cs typeface="Arial"/>
              </a:rPr>
              <a:t>679.310(g)(7) is changed to say the local elected officials select not elect local board members</a:t>
            </a:r>
          </a:p>
          <a:p>
            <a:pPr algn="just"/>
            <a:r>
              <a:rPr lang="en-US" sz="2800" dirty="0" smtClean="0">
                <a:latin typeface="Arial Narrow" panose="020B0606020202030204" pitchFamily="34" charset="0"/>
                <a:cs typeface="Arial"/>
              </a:rPr>
              <a:t>§ </a:t>
            </a:r>
            <a:r>
              <a:rPr lang="en-US" sz="2800" dirty="0">
                <a:latin typeface="Arial Narrow" panose="020B0606020202030204" pitchFamily="34" charset="0"/>
                <a:cs typeface="Arial"/>
              </a:rPr>
              <a:t>679.310(g)(7) now refers to membership on the Local WDB, rather than the State WDB when referring to the conditions of appointment to the local board.</a:t>
            </a:r>
          </a:p>
          <a:p>
            <a:pPr algn="just"/>
            <a:r>
              <a:rPr lang="en-US" sz="2800" dirty="0" smtClean="0">
                <a:latin typeface="Arial Narrow" panose="020B0606020202030204" pitchFamily="34" charset="0"/>
                <a:cs typeface="Arial"/>
              </a:rPr>
              <a:t>DOL</a:t>
            </a:r>
            <a:r>
              <a:rPr lang="en-US" sz="2800" dirty="0">
                <a:latin typeface="Arial Narrow" panose="020B0606020202030204" pitchFamily="34" charset="0"/>
                <a:cs typeface="Arial"/>
              </a:rPr>
              <a:t>: WIOA reduced the required local WDB membership in an effort to streamline the Boards and provide Chief Elected Officials the flexibility to establish Local WDBs that best reflect the diversity of job seeker and employer communities.</a:t>
            </a:r>
          </a:p>
          <a:p>
            <a:pPr lvl="1" algn="just"/>
            <a:r>
              <a:rPr lang="en-US" dirty="0" smtClean="0">
                <a:latin typeface="Arial Narrow" panose="020B0606020202030204" pitchFamily="34" charset="0"/>
                <a:cs typeface="Arial"/>
              </a:rPr>
              <a:t>§ </a:t>
            </a:r>
            <a:r>
              <a:rPr lang="en-US" dirty="0">
                <a:latin typeface="Arial Narrow" panose="020B0606020202030204" pitchFamily="34" charset="0"/>
                <a:cs typeface="Arial"/>
              </a:rPr>
              <a:t>679.320 (e)(4) gives the CLEO flexibility to appoint "other appropriate individuals DOL did not add any other required members</a:t>
            </a:r>
            <a:endParaRPr lang="en-US" dirty="0">
              <a:solidFill>
                <a:srgbClr val="6A737B"/>
              </a:solidFill>
              <a:latin typeface="Arial Narrow" panose="020B0606020202030204" pitchFamily="34" charset="0"/>
              <a:cs typeface="Arial"/>
            </a:endParaRP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6131750"/>
            <a:ext cx="1270681" cy="564580"/>
          </a:xfrm>
          <a:prstGeom prst="rect">
            <a:avLst/>
          </a:prstGeom>
        </p:spPr>
      </p:pic>
    </p:spTree>
    <p:extLst>
      <p:ext uri="{BB962C8B-B14F-4D97-AF65-F5344CB8AC3E}">
        <p14:creationId xmlns:p14="http://schemas.microsoft.com/office/powerpoint/2010/main" val="36020158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a:bodyPr>
          <a:lstStyle/>
          <a:p>
            <a:r>
              <a:rPr lang="en-US" sz="3200" dirty="0" smtClean="0">
                <a:solidFill>
                  <a:schemeClr val="bg1"/>
                </a:solidFill>
                <a:latin typeface="Arial"/>
                <a:cs typeface="Arial"/>
              </a:rPr>
              <a:t>Local WDB Membership Requirements</a:t>
            </a:r>
            <a:endParaRPr lang="en-US" sz="3200" dirty="0">
              <a:solidFill>
                <a:schemeClr val="bg1"/>
              </a:solidFill>
              <a:latin typeface="Arial"/>
              <a:cs typeface="Arial"/>
            </a:endParaRPr>
          </a:p>
        </p:txBody>
      </p:sp>
      <p:pic>
        <p:nvPicPr>
          <p:cNvPr id="17" name="Picture 16" descr="CSSF PPT 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9872" y="6131750"/>
            <a:ext cx="1270681" cy="564580"/>
          </a:xfrm>
          <a:prstGeom prst="rect">
            <a:avLst/>
          </a:prstGeom>
        </p:spPr>
      </p:pic>
      <p:sp>
        <p:nvSpPr>
          <p:cNvPr id="7" name="Shape 138"/>
          <p:cNvSpPr txBox="1"/>
          <p:nvPr>
            <p:custDataLst>
              <p:tags r:id="rId1"/>
            </p:custDataLst>
          </p:nvPr>
        </p:nvSpPr>
        <p:spPr>
          <a:xfrm>
            <a:off x="304800" y="2378623"/>
            <a:ext cx="4777213" cy="3336377"/>
          </a:xfrm>
          <a:prstGeom prst="rect">
            <a:avLst/>
          </a:prstGeom>
          <a:noFill/>
          <a:ln>
            <a:noFill/>
          </a:ln>
        </p:spPr>
        <p:txBody>
          <a:bodyPr lIns="91425" tIns="91425" rIns="91425" bIns="91425" anchor="t" anchorCtr="0">
            <a:noAutofit/>
          </a:bodyPr>
          <a:lstStyle/>
          <a:p>
            <a:pPr marL="457200" lvl="0" indent="-330200">
              <a:lnSpc>
                <a:spcPct val="115000"/>
              </a:lnSpc>
              <a:spcAft>
                <a:spcPts val="400"/>
              </a:spcAft>
              <a:buClr>
                <a:schemeClr val="dk1"/>
              </a:buClr>
              <a:buSzPct val="100000"/>
              <a:buFont typeface="Arial"/>
              <a:buChar char="●"/>
            </a:pPr>
            <a:r>
              <a:rPr lang="en-US" sz="1600" b="1" dirty="0" smtClean="0">
                <a:solidFill>
                  <a:schemeClr val="dk1"/>
                </a:solidFill>
              </a:rPr>
              <a:t>Business Representatives</a:t>
            </a:r>
            <a:endParaRPr lang="en-US" sz="1600" b="1" dirty="0">
              <a:solidFill>
                <a:schemeClr val="dk1"/>
              </a:solidFill>
            </a:endParaRPr>
          </a:p>
          <a:p>
            <a:pPr marL="457200" lvl="0" indent="-330200">
              <a:lnSpc>
                <a:spcPct val="115000"/>
              </a:lnSpc>
              <a:spcAft>
                <a:spcPts val="400"/>
              </a:spcAft>
              <a:buClr>
                <a:schemeClr val="dk1"/>
              </a:buClr>
              <a:buSzPct val="100000"/>
              <a:buFont typeface="Arial"/>
              <a:buChar char="●"/>
            </a:pPr>
            <a:r>
              <a:rPr lang="en-US" sz="1600" b="1" dirty="0" smtClean="0">
                <a:solidFill>
                  <a:schemeClr val="dk1"/>
                </a:solidFill>
              </a:rPr>
              <a:t>Workforce Representatives</a:t>
            </a:r>
            <a:endParaRPr lang="en-US" sz="1600" b="1" dirty="0">
              <a:solidFill>
                <a:schemeClr val="dk1"/>
              </a:solidFill>
            </a:endParaRPr>
          </a:p>
          <a:p>
            <a:pPr marL="457200" lvl="0" indent="-330200" rtl="0">
              <a:lnSpc>
                <a:spcPct val="115000"/>
              </a:lnSpc>
              <a:spcBef>
                <a:spcPts val="0"/>
              </a:spcBef>
              <a:spcAft>
                <a:spcPts val="400"/>
              </a:spcAft>
              <a:buClr>
                <a:schemeClr val="dk1"/>
              </a:buClr>
              <a:buSzPct val="100000"/>
              <a:buFont typeface="Arial"/>
              <a:buChar char="●"/>
            </a:pPr>
            <a:r>
              <a:rPr lang="en-US" sz="1600" b="1" dirty="0">
                <a:solidFill>
                  <a:schemeClr val="dk1"/>
                </a:solidFill>
              </a:rPr>
              <a:t>Other Representatives to include</a:t>
            </a:r>
            <a:r>
              <a:rPr lang="en-US" sz="1600" b="1" dirty="0" smtClean="0">
                <a:solidFill>
                  <a:schemeClr val="dk1"/>
                </a:solidFill>
              </a:rPr>
              <a:t>:</a:t>
            </a:r>
            <a:endParaRPr lang="en-US" sz="1600" b="1" dirty="0">
              <a:solidFill>
                <a:schemeClr val="dk1"/>
              </a:solidFill>
            </a:endParaRPr>
          </a:p>
          <a:p>
            <a:pPr marL="742950" lvl="1" indent="-228600" rtl="0">
              <a:spcBef>
                <a:spcPts val="0"/>
              </a:spcBef>
              <a:spcAft>
                <a:spcPts val="300"/>
              </a:spcAft>
              <a:buClr>
                <a:schemeClr val="dk1"/>
              </a:buClr>
              <a:buSzPct val="100000"/>
              <a:buFont typeface="Arial"/>
              <a:buChar char="○"/>
            </a:pPr>
            <a:r>
              <a:rPr lang="en-US" sz="1500" dirty="0">
                <a:solidFill>
                  <a:schemeClr val="dk1"/>
                </a:solidFill>
              </a:rPr>
              <a:t>Adult </a:t>
            </a:r>
            <a:r>
              <a:rPr lang="en-US" sz="1500" dirty="0" smtClean="0">
                <a:solidFill>
                  <a:schemeClr val="dk1"/>
                </a:solidFill>
              </a:rPr>
              <a:t>Education/Literacy Providers</a:t>
            </a:r>
          </a:p>
          <a:p>
            <a:pPr marL="742950" lvl="1" indent="-228600">
              <a:spcAft>
                <a:spcPts val="300"/>
              </a:spcAft>
              <a:buClr>
                <a:schemeClr val="dk1"/>
              </a:buClr>
              <a:buSzPct val="100000"/>
              <a:buFont typeface="Arial"/>
              <a:buChar char="○"/>
            </a:pPr>
            <a:r>
              <a:rPr lang="en-US" sz="1500" dirty="0">
                <a:solidFill>
                  <a:schemeClr val="dk1"/>
                </a:solidFill>
              </a:rPr>
              <a:t>H</a:t>
            </a:r>
            <a:r>
              <a:rPr lang="en-US" sz="1500" dirty="0" smtClean="0">
                <a:solidFill>
                  <a:schemeClr val="dk1"/>
                </a:solidFill>
              </a:rPr>
              <a:t>igher Education (</a:t>
            </a:r>
            <a:r>
              <a:rPr lang="en-US" sz="1500" dirty="0">
                <a:solidFill>
                  <a:schemeClr val="dk1"/>
                </a:solidFill>
              </a:rPr>
              <a:t>including community colleges)</a:t>
            </a:r>
          </a:p>
          <a:p>
            <a:pPr marL="742950" lvl="1" indent="-228600">
              <a:spcAft>
                <a:spcPts val="300"/>
              </a:spcAft>
              <a:buClr>
                <a:schemeClr val="dk1"/>
              </a:buClr>
              <a:buSzPct val="100000"/>
              <a:buFont typeface="Arial"/>
              <a:buChar char="○"/>
            </a:pPr>
            <a:r>
              <a:rPr lang="en-US" sz="1500" dirty="0" smtClean="0">
                <a:solidFill>
                  <a:schemeClr val="dk1"/>
                </a:solidFill>
              </a:rPr>
              <a:t>Economic </a:t>
            </a:r>
            <a:r>
              <a:rPr lang="en-US" sz="1500" dirty="0">
                <a:solidFill>
                  <a:schemeClr val="dk1"/>
                </a:solidFill>
              </a:rPr>
              <a:t>and Community Development</a:t>
            </a:r>
          </a:p>
          <a:p>
            <a:pPr marL="742950" lvl="1" indent="-228600" rtl="0">
              <a:spcBef>
                <a:spcPts val="0"/>
              </a:spcBef>
              <a:spcAft>
                <a:spcPts val="300"/>
              </a:spcAft>
              <a:buClr>
                <a:schemeClr val="dk1"/>
              </a:buClr>
              <a:buSzPct val="100000"/>
              <a:buFont typeface="Arial"/>
              <a:buChar char="○"/>
            </a:pPr>
            <a:r>
              <a:rPr lang="en-US" sz="1500" dirty="0" smtClean="0">
                <a:solidFill>
                  <a:schemeClr val="dk1"/>
                </a:solidFill>
              </a:rPr>
              <a:t>Wagner-Peyser </a:t>
            </a:r>
            <a:r>
              <a:rPr lang="en-US" sz="1500" dirty="0">
                <a:solidFill>
                  <a:schemeClr val="dk1"/>
                </a:solidFill>
              </a:rPr>
              <a:t>Employment Services</a:t>
            </a:r>
          </a:p>
          <a:p>
            <a:pPr marL="742950" lvl="1" indent="-228600">
              <a:spcAft>
                <a:spcPts val="300"/>
              </a:spcAft>
              <a:buClr>
                <a:schemeClr val="dk1"/>
              </a:buClr>
              <a:buSzPct val="100000"/>
              <a:buFont typeface="Arial"/>
              <a:buChar char="○"/>
            </a:pPr>
            <a:r>
              <a:rPr lang="en-US" sz="1500" dirty="0">
                <a:solidFill>
                  <a:schemeClr val="dk1"/>
                </a:solidFill>
              </a:rPr>
              <a:t>Vocational Rehabilitation</a:t>
            </a:r>
          </a:p>
          <a:p>
            <a:pPr marL="742950" lvl="1" indent="-228600">
              <a:spcAft>
                <a:spcPts val="300"/>
              </a:spcAft>
              <a:buClr>
                <a:schemeClr val="dk1"/>
              </a:buClr>
              <a:buSzPct val="100000"/>
              <a:buFont typeface="Arial"/>
              <a:buChar char="○"/>
            </a:pPr>
            <a:r>
              <a:rPr lang="en-US" sz="1500" dirty="0" smtClean="0">
                <a:solidFill>
                  <a:schemeClr val="dk1"/>
                </a:solidFill>
              </a:rPr>
              <a:t>May include </a:t>
            </a:r>
            <a:r>
              <a:rPr lang="en-US" sz="1500" dirty="0">
                <a:solidFill>
                  <a:schemeClr val="dk1"/>
                </a:solidFill>
              </a:rPr>
              <a:t>others </a:t>
            </a:r>
            <a:r>
              <a:rPr lang="en-US" sz="1500" dirty="0" smtClean="0">
                <a:solidFill>
                  <a:schemeClr val="dk1"/>
                </a:solidFill>
              </a:rPr>
              <a:t>determined appropriate by chief elected officials</a:t>
            </a:r>
            <a:endParaRPr lang="en-US" sz="1500" dirty="0">
              <a:solidFill>
                <a:schemeClr val="dk1"/>
              </a:solidFill>
            </a:endParaRPr>
          </a:p>
          <a:p>
            <a:pPr>
              <a:spcBef>
                <a:spcPts val="0"/>
              </a:spcBef>
              <a:buNone/>
            </a:pPr>
            <a:endParaRPr sz="1600" dirty="0"/>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12901" r="12689"/>
          <a:stretch/>
        </p:blipFill>
        <p:spPr>
          <a:xfrm>
            <a:off x="4986505" y="1646512"/>
            <a:ext cx="3852694" cy="3958831"/>
          </a:xfrm>
          <a:prstGeom prst="rect">
            <a:avLst/>
          </a:prstGeom>
        </p:spPr>
      </p:pic>
      <p:sp>
        <p:nvSpPr>
          <p:cNvPr id="9" name="Shape 135"/>
          <p:cNvSpPr txBox="1">
            <a:spLocks/>
          </p:cNvSpPr>
          <p:nvPr>
            <p:custDataLst>
              <p:tags r:id="rId2"/>
            </p:custDataLst>
          </p:nvPr>
        </p:nvSpPr>
        <p:spPr>
          <a:xfrm>
            <a:off x="0" y="1646512"/>
            <a:ext cx="3664800" cy="503099"/>
          </a:xfrm>
          <a:prstGeom prst="rect">
            <a:avLst/>
          </a:prstGeom>
          <a:noFill/>
          <a:ln>
            <a:noFill/>
          </a:ln>
        </p:spPr>
        <p:txBody>
          <a:bodyPr vert="horz" lIns="91425" tIns="45700" rIns="91425" bIns="45700" rtlCol="0" anchor="t" anchorCtr="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00660">
              <a:spcBef>
                <a:spcPts val="0"/>
              </a:spcBef>
              <a:buClr>
                <a:schemeClr val="dk1"/>
              </a:buClr>
              <a:buSzPct val="45833"/>
              <a:buFont typeface="Arial"/>
              <a:buNone/>
            </a:pPr>
            <a:r>
              <a:rPr lang="en-US" sz="2400" b="1" dirty="0" smtClean="0">
                <a:solidFill>
                  <a:srgbClr val="434343"/>
                </a:solidFill>
              </a:rPr>
              <a:t>Minimum Membership</a:t>
            </a:r>
          </a:p>
          <a:p>
            <a:pPr indent="-200660">
              <a:spcBef>
                <a:spcPts val="0"/>
              </a:spcBef>
              <a:buClr>
                <a:schemeClr val="dk1"/>
              </a:buClr>
              <a:buFont typeface="Arial"/>
              <a:buNone/>
            </a:pPr>
            <a:endParaRPr lang="en-US" sz="2400" dirty="0" smtClean="0">
              <a:solidFill>
                <a:schemeClr val="dk1"/>
              </a:solidFill>
            </a:endParaRPr>
          </a:p>
          <a:p>
            <a:pPr indent="-200660">
              <a:spcBef>
                <a:spcPts val="0"/>
              </a:spcBef>
              <a:buClr>
                <a:srgbClr val="A5A5A5"/>
              </a:buClr>
              <a:buFont typeface="Noto Symbol"/>
              <a:buNone/>
            </a:pPr>
            <a:endParaRPr lang="en-US" sz="2800" b="1" dirty="0" smtClean="0">
              <a:solidFill>
                <a:schemeClr val="dk1"/>
              </a:solidFill>
            </a:endParaRPr>
          </a:p>
          <a:p>
            <a:pPr indent="-200660">
              <a:spcBef>
                <a:spcPts val="0"/>
              </a:spcBef>
              <a:spcAft>
                <a:spcPts val="600"/>
              </a:spcAft>
              <a:buClr>
                <a:srgbClr val="A5A5A5"/>
              </a:buClr>
              <a:buFont typeface="Noto Symbol"/>
              <a:buNone/>
            </a:pPr>
            <a:endParaRPr lang="en-US" sz="2800" b="1" dirty="0">
              <a:solidFill>
                <a:schemeClr val="dk1"/>
              </a:solidFill>
            </a:endParaRPr>
          </a:p>
        </p:txBody>
      </p:sp>
    </p:spTree>
    <p:extLst>
      <p:ext uri="{BB962C8B-B14F-4D97-AF65-F5344CB8AC3E}">
        <p14:creationId xmlns:p14="http://schemas.microsoft.com/office/powerpoint/2010/main" val="4250887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Required Local </a:t>
            </a:r>
            <a:r>
              <a:rPr lang="en-US" sz="3200" dirty="0">
                <a:solidFill>
                  <a:schemeClr val="bg1"/>
                </a:solidFill>
                <a:latin typeface="Arial"/>
                <a:cs typeface="Arial"/>
              </a:rPr>
              <a:t>WDB Members</a:t>
            </a:r>
            <a:br>
              <a:rPr lang="en-US" sz="3200" dirty="0">
                <a:solidFill>
                  <a:schemeClr val="bg1"/>
                </a:solidFill>
                <a:latin typeface="Arial"/>
                <a:cs typeface="Arial"/>
              </a:rPr>
            </a:br>
            <a:r>
              <a:rPr lang="en-US" sz="3200" dirty="0">
                <a:solidFill>
                  <a:schemeClr val="bg1"/>
                </a:solidFill>
                <a:latin typeface="Arial"/>
                <a:cs typeface="Arial"/>
              </a:rPr>
              <a:t>§679.320</a:t>
            </a:r>
          </a:p>
        </p:txBody>
      </p:sp>
      <p:sp>
        <p:nvSpPr>
          <p:cNvPr id="3" name="Content Placeholder 2"/>
          <p:cNvSpPr>
            <a:spLocks noGrp="1"/>
          </p:cNvSpPr>
          <p:nvPr>
            <p:ph idx="1"/>
          </p:nvPr>
        </p:nvSpPr>
        <p:spPr>
          <a:xfrm>
            <a:off x="4798423" y="1213658"/>
            <a:ext cx="4195948" cy="4918092"/>
          </a:xfrm>
        </p:spPr>
        <p:txBody>
          <a:bodyPr>
            <a:noAutofit/>
          </a:bodyPr>
          <a:lstStyle/>
          <a:p>
            <a:pPr algn="just"/>
            <a:r>
              <a:rPr lang="en-US" sz="2200" dirty="0" smtClean="0">
                <a:latin typeface="Arial Narrow" panose="020B0606020202030204" pitchFamily="34" charset="0"/>
                <a:cs typeface="Arial"/>
              </a:rPr>
              <a:t>Local </a:t>
            </a:r>
            <a:r>
              <a:rPr lang="en-US" sz="2200" dirty="0">
                <a:latin typeface="Arial Narrow" panose="020B0606020202030204" pitchFamily="34" charset="0"/>
                <a:cs typeface="Arial"/>
              </a:rPr>
              <a:t>WDBs must follow State guidelines to document lack of a member type in the area.</a:t>
            </a:r>
          </a:p>
          <a:p>
            <a:pPr algn="just"/>
            <a:r>
              <a:rPr lang="en-US" sz="2200" dirty="0" smtClean="0">
                <a:latin typeface="Arial Narrow" panose="020B0606020202030204" pitchFamily="34" charset="0"/>
                <a:cs typeface="Arial"/>
              </a:rPr>
              <a:t>Local </a:t>
            </a:r>
            <a:r>
              <a:rPr lang="en-US" sz="2200" dirty="0">
                <a:latin typeface="Arial Narrow" panose="020B0606020202030204" pitchFamily="34" charset="0"/>
                <a:cs typeface="Arial"/>
              </a:rPr>
              <a:t>WDB must follow state policy on membership criteria</a:t>
            </a:r>
          </a:p>
          <a:p>
            <a:pPr lvl="1" algn="just"/>
            <a:r>
              <a:rPr lang="en-US" sz="2200" dirty="0" smtClean="0">
                <a:latin typeface="Arial Narrow" panose="020B0606020202030204" pitchFamily="34" charset="0"/>
                <a:cs typeface="Arial"/>
              </a:rPr>
              <a:t>This </a:t>
            </a:r>
            <a:r>
              <a:rPr lang="en-US" sz="2200" dirty="0">
                <a:latin typeface="Arial Narrow" panose="020B0606020202030204" pitchFamily="34" charset="0"/>
                <a:cs typeface="Arial"/>
              </a:rPr>
              <a:t>includes criteria for selecting the representative of a title II eligible provider of adult education and literacy activities</a:t>
            </a:r>
          </a:p>
          <a:p>
            <a:pPr lvl="1" algn="just"/>
            <a:r>
              <a:rPr lang="en-US" sz="2200" dirty="0" smtClean="0">
                <a:latin typeface="Arial Narrow" panose="020B0606020202030204" pitchFamily="34" charset="0"/>
                <a:cs typeface="Arial"/>
              </a:rPr>
              <a:t>107(b</a:t>
            </a:r>
            <a:r>
              <a:rPr lang="en-US" sz="2200" dirty="0">
                <a:latin typeface="Arial Narrow" panose="020B0606020202030204" pitchFamily="34" charset="0"/>
                <a:cs typeface="Arial"/>
              </a:rPr>
              <a:t>)(2)(C)(i), § 679.320(d)(1) They must follow WIOA on soliciting nominations when there is multiple entities</a:t>
            </a:r>
            <a:endParaRPr lang="en-US" sz="2200" dirty="0">
              <a:solidFill>
                <a:srgbClr val="6A737B"/>
              </a:solidFill>
              <a:latin typeface="Arial Narrow" panose="020B0606020202030204" pitchFamily="34" charset="0"/>
              <a:cs typeface="Arial"/>
            </a:endParaRP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5951913"/>
            <a:ext cx="1905408" cy="74441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 y="1811383"/>
            <a:ext cx="3792583" cy="3988526"/>
          </a:xfrm>
          <a:prstGeom prst="rect">
            <a:avLst/>
          </a:prstGeom>
        </p:spPr>
      </p:pic>
    </p:spTree>
    <p:extLst>
      <p:ext uri="{BB962C8B-B14F-4D97-AF65-F5344CB8AC3E}">
        <p14:creationId xmlns:p14="http://schemas.microsoft.com/office/powerpoint/2010/main" val="307254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Required Local </a:t>
            </a:r>
            <a:r>
              <a:rPr lang="en-US" sz="3200" dirty="0">
                <a:solidFill>
                  <a:schemeClr val="bg1"/>
                </a:solidFill>
                <a:latin typeface="Arial"/>
                <a:cs typeface="Arial"/>
              </a:rPr>
              <a:t>WDB Members</a:t>
            </a:r>
            <a:br>
              <a:rPr lang="en-US" sz="3200" dirty="0">
                <a:solidFill>
                  <a:schemeClr val="bg1"/>
                </a:solidFill>
                <a:latin typeface="Arial"/>
                <a:cs typeface="Arial"/>
              </a:rPr>
            </a:br>
            <a:r>
              <a:rPr lang="en-US" sz="3200" dirty="0">
                <a:solidFill>
                  <a:schemeClr val="bg1"/>
                </a:solidFill>
                <a:latin typeface="Arial"/>
                <a:cs typeface="Arial"/>
              </a:rPr>
              <a:t>§679.320</a:t>
            </a:r>
          </a:p>
        </p:txBody>
      </p:sp>
      <p:sp>
        <p:nvSpPr>
          <p:cNvPr id="3" name="Content Placeholder 2"/>
          <p:cNvSpPr>
            <a:spLocks noGrp="1"/>
          </p:cNvSpPr>
          <p:nvPr>
            <p:ph idx="1"/>
          </p:nvPr>
        </p:nvSpPr>
        <p:spPr>
          <a:xfrm>
            <a:off x="148047" y="1213657"/>
            <a:ext cx="8846324" cy="5047805"/>
          </a:xfrm>
        </p:spPr>
        <p:txBody>
          <a:bodyPr>
            <a:noAutofit/>
          </a:bodyPr>
          <a:lstStyle/>
          <a:p>
            <a:pPr algn="just"/>
            <a:r>
              <a:rPr lang="en-US" sz="2800" dirty="0" smtClean="0">
                <a:latin typeface="Arial Narrow" panose="020B0606020202030204" pitchFamily="34" charset="0"/>
                <a:cs typeface="Arial"/>
              </a:rPr>
              <a:t>Twenty percent of the members must be Organized Labor </a:t>
            </a:r>
          </a:p>
          <a:p>
            <a:pPr algn="just"/>
            <a:r>
              <a:rPr lang="en-US" sz="2800" dirty="0" smtClean="0">
                <a:latin typeface="Arial Narrow" panose="020B0606020202030204" pitchFamily="34" charset="0"/>
                <a:cs typeface="Arial"/>
              </a:rPr>
              <a:t>Adult Literacy Representation</a:t>
            </a:r>
            <a:endParaRPr lang="en-US" sz="2800" dirty="0">
              <a:latin typeface="Arial Narrow" panose="020B0606020202030204" pitchFamily="34" charset="0"/>
              <a:cs typeface="Arial"/>
            </a:endParaRPr>
          </a:p>
          <a:p>
            <a:pPr algn="just"/>
            <a:r>
              <a:rPr lang="en-US" sz="2800" dirty="0" smtClean="0">
                <a:latin typeface="Arial Narrow" panose="020B0606020202030204" pitchFamily="34" charset="0"/>
                <a:cs typeface="Arial"/>
              </a:rPr>
              <a:t>Business Representation (§ </a:t>
            </a:r>
            <a:r>
              <a:rPr lang="en-US" sz="2800" dirty="0">
                <a:latin typeface="Arial Narrow" panose="020B0606020202030204" pitchFamily="34" charset="0"/>
                <a:cs typeface="Arial"/>
              </a:rPr>
              <a:t>679.320(b) WIOA §107(b)(2)(A)(ii), describes Local WDB membership </a:t>
            </a:r>
            <a:r>
              <a:rPr lang="en-US" sz="2800" dirty="0" smtClean="0">
                <a:latin typeface="Arial Narrow" panose="020B0606020202030204" pitchFamily="34" charset="0"/>
                <a:cs typeface="Arial"/>
              </a:rPr>
              <a:t>criteria)</a:t>
            </a:r>
            <a:endParaRPr lang="en-US" sz="2800" dirty="0">
              <a:latin typeface="Arial Narrow" panose="020B0606020202030204" pitchFamily="34" charset="0"/>
              <a:cs typeface="Arial"/>
            </a:endParaRPr>
          </a:p>
          <a:p>
            <a:pPr lvl="1" algn="just"/>
            <a:r>
              <a:rPr lang="en-US" sz="2000" dirty="0" smtClean="0">
                <a:latin typeface="Arial Narrow" panose="020B0606020202030204" pitchFamily="34" charset="0"/>
                <a:cs typeface="Arial"/>
              </a:rPr>
              <a:t>Small </a:t>
            </a:r>
            <a:r>
              <a:rPr lang="en-US" sz="2000" dirty="0">
                <a:latin typeface="Arial Narrow" panose="020B0606020202030204" pitchFamily="34" charset="0"/>
                <a:cs typeface="Arial"/>
              </a:rPr>
              <a:t>businesses representatives means more than one</a:t>
            </a:r>
          </a:p>
          <a:p>
            <a:pPr lvl="1" algn="just"/>
            <a:r>
              <a:rPr lang="en-US" sz="2000" dirty="0" smtClean="0">
                <a:latin typeface="Arial Narrow" panose="020B0606020202030204" pitchFamily="34" charset="0"/>
                <a:cs typeface="Arial"/>
              </a:rPr>
              <a:t>If </a:t>
            </a:r>
            <a:r>
              <a:rPr lang="en-US" sz="2000" dirty="0">
                <a:latin typeface="Arial Narrow" panose="020B0606020202030204" pitchFamily="34" charset="0"/>
                <a:cs typeface="Arial"/>
              </a:rPr>
              <a:t>the following meet the membership criteria in § 679.320(b)(1)&amp;(2)[Note: if they are not considered to be business members they can fill the CLEO </a:t>
            </a:r>
            <a:r>
              <a:rPr lang="en-US" sz="2000" dirty="0" smtClean="0">
                <a:latin typeface="Arial Narrow" panose="020B0606020202030204" pitchFamily="34" charset="0"/>
                <a:cs typeface="Arial"/>
              </a:rPr>
              <a:t>category]</a:t>
            </a:r>
            <a:endParaRPr lang="en-US" sz="2000" dirty="0">
              <a:latin typeface="Arial Narrow" panose="020B0606020202030204" pitchFamily="34" charset="0"/>
              <a:cs typeface="Arial"/>
            </a:endParaRPr>
          </a:p>
          <a:p>
            <a:pPr lvl="2" algn="just"/>
            <a:r>
              <a:rPr lang="en-US" sz="2000" dirty="0" smtClean="0">
                <a:latin typeface="Arial Narrow" panose="020B0606020202030204" pitchFamily="34" charset="0"/>
                <a:cs typeface="Arial"/>
              </a:rPr>
              <a:t>large </a:t>
            </a:r>
            <a:r>
              <a:rPr lang="en-US" sz="2000" dirty="0">
                <a:latin typeface="Arial Narrow" panose="020B0606020202030204" pitchFamily="34" charset="0"/>
                <a:cs typeface="Arial"/>
              </a:rPr>
              <a:t>non-profit organizations</a:t>
            </a:r>
          </a:p>
          <a:p>
            <a:pPr lvl="2" algn="just"/>
            <a:r>
              <a:rPr lang="en-US" sz="2000" dirty="0" smtClean="0">
                <a:latin typeface="Arial Narrow" panose="020B0606020202030204" pitchFamily="34" charset="0"/>
                <a:cs typeface="Arial"/>
              </a:rPr>
              <a:t>trade </a:t>
            </a:r>
            <a:r>
              <a:rPr lang="en-US" sz="2000" dirty="0">
                <a:latin typeface="Arial Narrow" panose="020B0606020202030204" pitchFamily="34" charset="0"/>
                <a:cs typeface="Arial"/>
              </a:rPr>
              <a:t>associations</a:t>
            </a:r>
          </a:p>
          <a:p>
            <a:pPr lvl="2" algn="just"/>
            <a:r>
              <a:rPr lang="en-US" sz="2000" dirty="0" smtClean="0">
                <a:latin typeface="Arial Narrow" panose="020B0606020202030204" pitchFamily="34" charset="0"/>
                <a:cs typeface="Arial"/>
              </a:rPr>
              <a:t>chambers </a:t>
            </a:r>
            <a:r>
              <a:rPr lang="en-US" sz="2000" dirty="0">
                <a:latin typeface="Arial Narrow" panose="020B0606020202030204" pitchFamily="34" charset="0"/>
                <a:cs typeface="Arial"/>
              </a:rPr>
              <a:t>of commerce</a:t>
            </a:r>
          </a:p>
          <a:p>
            <a:pPr lvl="2" algn="just"/>
            <a:r>
              <a:rPr lang="en-US" sz="2000" dirty="0" smtClean="0">
                <a:latin typeface="Arial Narrow" panose="020B0606020202030204" pitchFamily="34" charset="0"/>
                <a:cs typeface="Arial"/>
              </a:rPr>
              <a:t>aspirational </a:t>
            </a:r>
            <a:r>
              <a:rPr lang="en-US" sz="2000" dirty="0">
                <a:latin typeface="Arial Narrow" panose="020B0606020202030204" pitchFamily="34" charset="0"/>
                <a:cs typeface="Arial"/>
              </a:rPr>
              <a:t>industries.”</a:t>
            </a:r>
          </a:p>
          <a:p>
            <a:pPr lvl="1" algn="just"/>
            <a:r>
              <a:rPr lang="en-US" sz="2000" dirty="0" smtClean="0">
                <a:latin typeface="Arial Narrow" panose="020B0606020202030204" pitchFamily="34" charset="0"/>
                <a:cs typeface="Arial"/>
              </a:rPr>
              <a:t>The </a:t>
            </a:r>
            <a:r>
              <a:rPr lang="en-US" sz="2000" dirty="0">
                <a:latin typeface="Arial Narrow" panose="020B0606020202030204" pitchFamily="34" charset="0"/>
                <a:cs typeface="Arial"/>
              </a:rPr>
              <a:t>terms “high-quality, work-relevant training” as it applies to business representatives is left to be defined at the local level</a:t>
            </a: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182" y="6126266"/>
            <a:ext cx="1270681" cy="564580"/>
          </a:xfrm>
          <a:prstGeom prst="rect">
            <a:avLst/>
          </a:prstGeom>
        </p:spPr>
      </p:pic>
    </p:spTree>
    <p:extLst>
      <p:ext uri="{BB962C8B-B14F-4D97-AF65-F5344CB8AC3E}">
        <p14:creationId xmlns:p14="http://schemas.microsoft.com/office/powerpoint/2010/main" val="3825425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Local Workforce Development Board Functions</a:t>
            </a:r>
            <a:endParaRPr lang="en-US" sz="3200" dirty="0">
              <a:solidFill>
                <a:schemeClr val="bg1"/>
              </a:solidFill>
              <a:latin typeface="Arial"/>
              <a:cs typeface="Arial"/>
            </a:endParaRP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182" y="6126266"/>
            <a:ext cx="1270681" cy="564580"/>
          </a:xfrm>
          <a:prstGeom prst="rect">
            <a:avLst/>
          </a:prstGeom>
        </p:spPr>
      </p:pic>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t="5160" b="6612"/>
          <a:stretch/>
        </p:blipFill>
        <p:spPr>
          <a:xfrm>
            <a:off x="515390" y="1214438"/>
            <a:ext cx="8111632" cy="5046662"/>
          </a:xfrm>
          <a:prstGeom prst="rect">
            <a:avLst/>
          </a:prstGeom>
        </p:spPr>
      </p:pic>
    </p:spTree>
    <p:extLst>
      <p:ext uri="{BB962C8B-B14F-4D97-AF65-F5344CB8AC3E}">
        <p14:creationId xmlns:p14="http://schemas.microsoft.com/office/powerpoint/2010/main" val="15232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Local Workforce Development Board Functions</a:t>
            </a:r>
            <a:endParaRPr lang="en-US" sz="3200" dirty="0">
              <a:solidFill>
                <a:schemeClr val="bg1"/>
              </a:solidFill>
              <a:latin typeface="Arial"/>
              <a:cs typeface="Arial"/>
            </a:endParaRPr>
          </a:p>
        </p:txBody>
      </p:sp>
      <p:sp>
        <p:nvSpPr>
          <p:cNvPr id="3" name="Content Placeholder 2"/>
          <p:cNvSpPr>
            <a:spLocks noGrp="1"/>
          </p:cNvSpPr>
          <p:nvPr>
            <p:ph idx="1"/>
          </p:nvPr>
        </p:nvSpPr>
        <p:spPr>
          <a:xfrm>
            <a:off x="148047" y="1213657"/>
            <a:ext cx="8846324" cy="5047805"/>
          </a:xfrm>
        </p:spPr>
        <p:txBody>
          <a:bodyPr>
            <a:noAutofit/>
          </a:bodyPr>
          <a:lstStyle/>
          <a:p>
            <a:pPr algn="just"/>
            <a:r>
              <a:rPr lang="en-US" sz="2400" dirty="0" smtClean="0">
                <a:latin typeface="Arial Narrow" panose="020B0606020202030204" pitchFamily="34" charset="0"/>
                <a:cs typeface="Arial"/>
              </a:rPr>
              <a:t>§ </a:t>
            </a:r>
            <a:r>
              <a:rPr lang="en-US" sz="2400" dirty="0">
                <a:latin typeface="Arial Narrow" panose="020B0606020202030204" pitchFamily="34" charset="0"/>
                <a:cs typeface="Arial"/>
              </a:rPr>
              <a:t>679.370(h)(1) Requires local boards to develop strategies for technological improvements to improve one-stop services by facilitating  connections among the intake and case management information systems of the one-stop partner programs</a:t>
            </a:r>
          </a:p>
          <a:p>
            <a:pPr algn="just"/>
            <a:r>
              <a:rPr lang="en-US" sz="2400" dirty="0" smtClean="0">
                <a:latin typeface="Arial Narrow" panose="020B0606020202030204" pitchFamily="34" charset="0"/>
                <a:cs typeface="Arial"/>
              </a:rPr>
              <a:t>Comment</a:t>
            </a:r>
            <a:r>
              <a:rPr lang="en-US" sz="2400" dirty="0">
                <a:latin typeface="Arial Narrow" panose="020B0606020202030204" pitchFamily="34" charset="0"/>
                <a:cs typeface="Arial"/>
              </a:rPr>
              <a:t>: connecting intake and case management information systems will raise significant issues in terms of staffing, technology, and confidentiality.</a:t>
            </a:r>
          </a:p>
          <a:p>
            <a:pPr algn="just"/>
            <a:r>
              <a:rPr lang="en-US" sz="2400" dirty="0" smtClean="0">
                <a:latin typeface="Arial Narrow" panose="020B0606020202030204" pitchFamily="34" charset="0"/>
                <a:cs typeface="Arial"/>
              </a:rPr>
              <a:t>DOL</a:t>
            </a:r>
            <a:r>
              <a:rPr lang="en-US" sz="2400" dirty="0">
                <a:latin typeface="Arial Narrow" panose="020B0606020202030204" pitchFamily="34" charset="0"/>
                <a:cs typeface="Arial"/>
              </a:rPr>
              <a:t>:</a:t>
            </a:r>
          </a:p>
          <a:p>
            <a:pPr lvl="1" algn="just"/>
            <a:r>
              <a:rPr lang="en-US" sz="2000" dirty="0" smtClean="0">
                <a:latin typeface="Arial Narrow" panose="020B0606020202030204" pitchFamily="34" charset="0"/>
                <a:cs typeface="Arial"/>
              </a:rPr>
              <a:t>20 </a:t>
            </a:r>
            <a:r>
              <a:rPr lang="en-US" sz="2000" dirty="0">
                <a:latin typeface="Arial Narrow" panose="020B0606020202030204" pitchFamily="34" charset="0"/>
                <a:cs typeface="Arial"/>
              </a:rPr>
              <a:t>CFR 679.370(h) does not outline specific technology requirements expectations</a:t>
            </a:r>
          </a:p>
          <a:p>
            <a:pPr lvl="1" algn="just"/>
            <a:r>
              <a:rPr lang="en-US" sz="2000" dirty="0" smtClean="0">
                <a:latin typeface="Arial Narrow" panose="020B0606020202030204" pitchFamily="34" charset="0"/>
                <a:cs typeface="Arial"/>
              </a:rPr>
              <a:t>The </a:t>
            </a:r>
            <a:r>
              <a:rPr lang="en-US" sz="2000" dirty="0">
                <a:latin typeface="Arial Narrow" panose="020B0606020202030204" pitchFamily="34" charset="0"/>
                <a:cs typeface="Arial"/>
              </a:rPr>
              <a:t>WDB is responsible for developing strategies for aligning technology and data systems across one-stop partner programs.</a:t>
            </a:r>
          </a:p>
          <a:p>
            <a:pPr lvl="1" algn="just"/>
            <a:r>
              <a:rPr lang="en-US" sz="2000" dirty="0" smtClean="0">
                <a:latin typeface="Arial Narrow" panose="020B0606020202030204" pitchFamily="34" charset="0"/>
                <a:cs typeface="Arial"/>
              </a:rPr>
              <a:t>The </a:t>
            </a:r>
            <a:r>
              <a:rPr lang="en-US" sz="2000" dirty="0">
                <a:latin typeface="Arial Narrow" panose="020B0606020202030204" pitchFamily="34" charset="0"/>
                <a:cs typeface="Arial"/>
              </a:rPr>
              <a:t>Local WDB may connect intake and case management systems, but neither WIOA nor the regulations require a single case management system among one-stop partners.</a:t>
            </a: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182" y="6126266"/>
            <a:ext cx="1270681" cy="564580"/>
          </a:xfrm>
          <a:prstGeom prst="rect">
            <a:avLst/>
          </a:prstGeom>
        </p:spPr>
      </p:pic>
    </p:spTree>
    <p:extLst>
      <p:ext uri="{BB962C8B-B14F-4D97-AF65-F5344CB8AC3E}">
        <p14:creationId xmlns:p14="http://schemas.microsoft.com/office/powerpoint/2010/main" val="471198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Local Workforce Development Board Functions</a:t>
            </a:r>
            <a:endParaRPr lang="en-US" sz="3200" dirty="0">
              <a:solidFill>
                <a:schemeClr val="bg1"/>
              </a:solidFill>
              <a:latin typeface="Arial"/>
              <a:cs typeface="Arial"/>
            </a:endParaRPr>
          </a:p>
        </p:txBody>
      </p:sp>
      <p:sp>
        <p:nvSpPr>
          <p:cNvPr id="3" name="Content Placeholder 2"/>
          <p:cNvSpPr>
            <a:spLocks noGrp="1"/>
          </p:cNvSpPr>
          <p:nvPr>
            <p:ph idx="1"/>
          </p:nvPr>
        </p:nvSpPr>
        <p:spPr>
          <a:xfrm>
            <a:off x="148047" y="1213657"/>
            <a:ext cx="8846324" cy="5047805"/>
          </a:xfrm>
        </p:spPr>
        <p:txBody>
          <a:bodyPr>
            <a:noAutofit/>
          </a:bodyPr>
          <a:lstStyle/>
          <a:p>
            <a:pPr algn="just"/>
            <a:r>
              <a:rPr lang="en-US" sz="2300" dirty="0" smtClean="0">
                <a:latin typeface="Arial Narrow" panose="020B0606020202030204" pitchFamily="34" charset="0"/>
                <a:cs typeface="Arial"/>
              </a:rPr>
              <a:t>Local </a:t>
            </a:r>
            <a:r>
              <a:rPr lang="en-US" sz="2300" dirty="0">
                <a:latin typeface="Arial Narrow" panose="020B0606020202030204" pitchFamily="34" charset="0"/>
                <a:cs typeface="Arial"/>
              </a:rPr>
              <a:t>WDBs are  to review applications from adult education and literacy Title II providers  to determine whether the applications are consistent with the local plan and to make recommendations to the eligible entity</a:t>
            </a:r>
          </a:p>
          <a:p>
            <a:pPr algn="just"/>
            <a:r>
              <a:rPr lang="en-US" sz="2300" dirty="0" smtClean="0">
                <a:latin typeface="Arial Narrow" panose="020B0606020202030204" pitchFamily="34" charset="0"/>
                <a:cs typeface="Arial"/>
              </a:rPr>
              <a:t>34 </a:t>
            </a:r>
            <a:r>
              <a:rPr lang="en-US" sz="2300" dirty="0">
                <a:latin typeface="Arial Narrow" panose="020B0606020202030204" pitchFamily="34" charset="0"/>
                <a:cs typeface="Arial"/>
              </a:rPr>
              <a:t>CFR part 463, requires the eligible (oversight) agency to establish i a processes as a part of the RFP by which applications must be submitted to Local WDBs for review prior to its submission to the eligible agency.</a:t>
            </a:r>
          </a:p>
          <a:p>
            <a:pPr algn="just"/>
            <a:r>
              <a:rPr lang="en-US" sz="2300" dirty="0" smtClean="0">
                <a:latin typeface="Arial Narrow" panose="020B0606020202030204" pitchFamily="34" charset="0"/>
                <a:cs typeface="Arial"/>
              </a:rPr>
              <a:t>New </a:t>
            </a:r>
            <a:r>
              <a:rPr lang="en-US" sz="2300" dirty="0">
                <a:latin typeface="Arial Narrow" panose="020B0606020202030204" pitchFamily="34" charset="0"/>
                <a:cs typeface="Arial"/>
              </a:rPr>
              <a:t>- Only WDB members who do not have a conflict of interest can participate in the review of an eligible training provider applications</a:t>
            </a:r>
          </a:p>
          <a:p>
            <a:pPr algn="just"/>
            <a:r>
              <a:rPr lang="en-US" sz="2300" dirty="0" smtClean="0">
                <a:latin typeface="Arial Narrow" panose="020B0606020202030204" pitchFamily="34" charset="0"/>
                <a:cs typeface="Arial"/>
              </a:rPr>
              <a:t>The </a:t>
            </a:r>
            <a:r>
              <a:rPr lang="en-US" sz="2300" dirty="0">
                <a:latin typeface="Arial Narrow" panose="020B0606020202030204" pitchFamily="34" charset="0"/>
                <a:cs typeface="Arial"/>
              </a:rPr>
              <a:t>eligible agency retains final approval authority.</a:t>
            </a:r>
          </a:p>
          <a:p>
            <a:pPr algn="just"/>
            <a:r>
              <a:rPr lang="en-US" sz="2300" dirty="0" smtClean="0">
                <a:latin typeface="Arial Narrow" panose="020B0606020202030204" pitchFamily="34" charset="0"/>
                <a:cs typeface="Arial"/>
              </a:rPr>
              <a:t>Local </a:t>
            </a:r>
            <a:r>
              <a:rPr lang="en-US" sz="2300" dirty="0">
                <a:latin typeface="Arial Narrow" panose="020B0606020202030204" pitchFamily="34" charset="0"/>
                <a:cs typeface="Arial"/>
              </a:rPr>
              <a:t>WDBs must also replicate and implement cooperative agreements in accordance  with 101(a)(11) (B) of the Rehabilitation Act of 1973 (29 U.S.C. 721(a)(11), and implementing cooperative agreements to enhance the provision of services to individuals with disabilities and other individuals.</a:t>
            </a: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182" y="6126266"/>
            <a:ext cx="1270681" cy="564580"/>
          </a:xfrm>
          <a:prstGeom prst="rect">
            <a:avLst/>
          </a:prstGeom>
        </p:spPr>
      </p:pic>
    </p:spTree>
    <p:extLst>
      <p:ext uri="{BB962C8B-B14F-4D97-AF65-F5344CB8AC3E}">
        <p14:creationId xmlns:p14="http://schemas.microsoft.com/office/powerpoint/2010/main" val="553990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Local Workforce Development Board Functions</a:t>
            </a:r>
            <a:endParaRPr lang="en-US" sz="3200" dirty="0">
              <a:solidFill>
                <a:schemeClr val="bg1"/>
              </a:solidFill>
              <a:latin typeface="Arial"/>
              <a:cs typeface="Arial"/>
            </a:endParaRPr>
          </a:p>
        </p:txBody>
      </p:sp>
      <p:sp>
        <p:nvSpPr>
          <p:cNvPr id="3" name="Content Placeholder 2"/>
          <p:cNvSpPr>
            <a:spLocks noGrp="1"/>
          </p:cNvSpPr>
          <p:nvPr>
            <p:ph idx="1"/>
          </p:nvPr>
        </p:nvSpPr>
        <p:spPr>
          <a:xfrm>
            <a:off x="148047" y="1213657"/>
            <a:ext cx="8846324" cy="5047805"/>
          </a:xfrm>
        </p:spPr>
        <p:txBody>
          <a:bodyPr>
            <a:noAutofit/>
          </a:bodyPr>
          <a:lstStyle/>
          <a:p>
            <a:pPr algn="just"/>
            <a:r>
              <a:rPr lang="en-US" sz="2300" dirty="0" smtClean="0">
                <a:latin typeface="Arial Narrow" panose="020B0606020202030204" pitchFamily="34" charset="0"/>
                <a:cs typeface="Arial"/>
              </a:rPr>
              <a:t>Requires </a:t>
            </a:r>
            <a:r>
              <a:rPr lang="en-US" sz="2300" dirty="0">
                <a:latin typeface="Arial Narrow" panose="020B0606020202030204" pitchFamily="34" charset="0"/>
                <a:cs typeface="Arial"/>
              </a:rPr>
              <a:t>Local WDBs, &amp; the CLEO to ensure appropriate use and management of funds.</a:t>
            </a:r>
          </a:p>
          <a:p>
            <a:pPr algn="just"/>
            <a:r>
              <a:rPr lang="en-US" sz="2300" dirty="0" smtClean="0">
                <a:latin typeface="Arial Narrow" panose="020B0606020202030204" pitchFamily="34" charset="0"/>
                <a:cs typeface="Arial"/>
              </a:rPr>
              <a:t>Local </a:t>
            </a:r>
            <a:r>
              <a:rPr lang="en-US" sz="2300" dirty="0">
                <a:latin typeface="Arial Narrow" panose="020B0606020202030204" pitchFamily="34" charset="0"/>
                <a:cs typeface="Arial"/>
              </a:rPr>
              <a:t>areas should establish policies, interpretations, guidelines, and definitions to implement provisions of title I of WIOA to the extent that such policies, interpretations, guidelines, and definitions are not inconsistent with WIOA and the regulations, federal statutes and regulations governing one-stop partner programs, and State policies.</a:t>
            </a:r>
          </a:p>
          <a:p>
            <a:pPr algn="just"/>
            <a:r>
              <a:rPr lang="en-US" sz="2300" dirty="0" smtClean="0">
                <a:latin typeface="Arial Narrow" panose="020B0606020202030204" pitchFamily="34" charset="0"/>
                <a:cs typeface="Arial"/>
              </a:rPr>
              <a:t>States </a:t>
            </a:r>
            <a:r>
              <a:rPr lang="en-US" sz="2300" dirty="0">
                <a:latin typeface="Arial Narrow" panose="020B0606020202030204" pitchFamily="34" charset="0"/>
                <a:cs typeface="Arial"/>
              </a:rPr>
              <a:t>should also establish policies, interpretations, guidelines, and definitions to implement provisions of title I of WIOA to the extent that such policies, interpretations, guidelines, and definitions are not inconsistent with WIOA and the regulations issued under WIOA, as well as Federal statutes and regulations governing one-stop partner programs. Local WDBs, therefore, can set policies but those policies must not conflict with State policy, or WIOA. No change to the regulatory text was made in response to </a:t>
            </a:r>
            <a:r>
              <a:rPr lang="en-US" sz="2300" dirty="0" smtClean="0">
                <a:latin typeface="Arial Narrow" panose="020B0606020202030204" pitchFamily="34" charset="0"/>
                <a:cs typeface="Arial"/>
              </a:rPr>
              <a:t>these.</a:t>
            </a:r>
            <a:endParaRPr lang="en-US" sz="2300" dirty="0">
              <a:latin typeface="Arial Narrow" panose="020B0606020202030204" pitchFamily="34" charset="0"/>
              <a:cs typeface="Arial"/>
            </a:endParaRPr>
          </a:p>
        </p:txBody>
      </p: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8496" y="6188918"/>
            <a:ext cx="1270681" cy="564580"/>
          </a:xfrm>
          <a:prstGeom prst="rect">
            <a:avLst/>
          </a:prstGeom>
        </p:spPr>
      </p:pic>
    </p:spTree>
    <p:extLst>
      <p:ext uri="{BB962C8B-B14F-4D97-AF65-F5344CB8AC3E}">
        <p14:creationId xmlns:p14="http://schemas.microsoft.com/office/powerpoint/2010/main" val="19650544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fontScale="90000"/>
          </a:bodyPr>
          <a:lstStyle/>
          <a:p>
            <a:r>
              <a:rPr lang="en-US" sz="3200" dirty="0" smtClean="0">
                <a:solidFill>
                  <a:schemeClr val="bg1"/>
                </a:solidFill>
                <a:latin typeface="Arial"/>
                <a:cs typeface="Arial"/>
              </a:rPr>
              <a:t>SFWIB Governance</a:t>
            </a:r>
            <a:r>
              <a:rPr lang="en-US" sz="3200" dirty="0">
                <a:solidFill>
                  <a:schemeClr val="bg1"/>
                </a:solidFill>
                <a:latin typeface="Arial"/>
                <a:cs typeface="Arial"/>
              </a:rPr>
              <a:t/>
            </a:r>
            <a:br>
              <a:rPr lang="en-US" sz="3200" dirty="0">
                <a:solidFill>
                  <a:schemeClr val="bg1"/>
                </a:solidFill>
                <a:latin typeface="Arial"/>
                <a:cs typeface="Arial"/>
              </a:rPr>
            </a:br>
            <a:r>
              <a:rPr lang="en-US" sz="3200" dirty="0">
                <a:solidFill>
                  <a:schemeClr val="bg1"/>
                </a:solidFill>
                <a:latin typeface="Arial"/>
                <a:cs typeface="Arial"/>
              </a:rPr>
              <a:t>About </a:t>
            </a:r>
            <a:r>
              <a:rPr lang="en-US" sz="3200" dirty="0" smtClean="0">
                <a:solidFill>
                  <a:schemeClr val="bg1"/>
                </a:solidFill>
                <a:latin typeface="Arial"/>
                <a:cs typeface="Arial"/>
              </a:rPr>
              <a:t>Us</a:t>
            </a:r>
            <a:endParaRPr lang="en-US" sz="3200" dirty="0">
              <a:solidFill>
                <a:schemeClr val="bg1"/>
              </a:solidFill>
              <a:latin typeface="Arial"/>
              <a:cs typeface="Arial"/>
            </a:endParaRPr>
          </a:p>
        </p:txBody>
      </p:sp>
      <p:sp>
        <p:nvSpPr>
          <p:cNvPr id="3" name="Content Placeholder 2"/>
          <p:cNvSpPr>
            <a:spLocks noGrp="1"/>
          </p:cNvSpPr>
          <p:nvPr>
            <p:ph idx="1"/>
          </p:nvPr>
        </p:nvSpPr>
        <p:spPr>
          <a:xfrm>
            <a:off x="3757353" y="1213658"/>
            <a:ext cx="5237017" cy="4918092"/>
          </a:xfrm>
        </p:spPr>
        <p:txBody>
          <a:bodyPr>
            <a:normAutofit/>
          </a:bodyPr>
          <a:lstStyle/>
          <a:p>
            <a:pPr marL="0" indent="0" algn="just">
              <a:buNone/>
            </a:pPr>
            <a:r>
              <a:rPr lang="en-US" sz="1600" dirty="0">
                <a:latin typeface="Arial Narrow" panose="020B0606020202030204" pitchFamily="34" charset="0"/>
                <a:cs typeface="Arial"/>
              </a:rPr>
              <a:t>The South Florida Workforce Investment Board </a:t>
            </a:r>
            <a:r>
              <a:rPr lang="en-US" sz="1600" dirty="0" smtClean="0">
                <a:latin typeface="Arial Narrow" panose="020B0606020202030204" pitchFamily="34" charset="0"/>
                <a:cs typeface="Arial"/>
              </a:rPr>
              <a:t>is </a:t>
            </a:r>
            <a:r>
              <a:rPr lang="en-US" sz="1600" dirty="0">
                <a:latin typeface="Arial Narrow" panose="020B0606020202030204" pitchFamily="34" charset="0"/>
                <a:cs typeface="Arial"/>
              </a:rPr>
              <a:t>a public-private </a:t>
            </a:r>
            <a:r>
              <a:rPr lang="en-US" sz="1600" dirty="0" smtClean="0">
                <a:latin typeface="Arial Narrow" panose="020B0606020202030204" pitchFamily="34" charset="0"/>
                <a:cs typeface="Arial"/>
              </a:rPr>
              <a:t>partnership </a:t>
            </a:r>
            <a:r>
              <a:rPr lang="en-US" sz="1600" dirty="0">
                <a:latin typeface="Arial Narrow" panose="020B0606020202030204" pitchFamily="34" charset="0"/>
                <a:cs typeface="Arial"/>
              </a:rPr>
              <a:t>that established federal and state funded workforce development and training </a:t>
            </a:r>
            <a:r>
              <a:rPr lang="en-US" sz="1600" dirty="0" smtClean="0">
                <a:latin typeface="Arial Narrow" panose="020B0606020202030204" pitchFamily="34" charset="0"/>
                <a:cs typeface="Arial"/>
              </a:rPr>
              <a:t>program and policies </a:t>
            </a:r>
            <a:r>
              <a:rPr lang="en-US" sz="1600" dirty="0">
                <a:latin typeface="Arial Narrow" panose="020B0606020202030204" pitchFamily="34" charset="0"/>
                <a:cs typeface="Arial"/>
              </a:rPr>
              <a:t>for Miami-Dade </a:t>
            </a:r>
            <a:r>
              <a:rPr lang="en-US" sz="1600" dirty="0" smtClean="0">
                <a:latin typeface="Arial Narrow" panose="020B0606020202030204" pitchFamily="34" charset="0"/>
                <a:cs typeface="Arial"/>
              </a:rPr>
              <a:t>and </a:t>
            </a:r>
            <a:r>
              <a:rPr lang="en-US" sz="1600" dirty="0">
                <a:latin typeface="Arial Narrow" panose="020B0606020202030204" pitchFamily="34" charset="0"/>
                <a:cs typeface="Arial"/>
              </a:rPr>
              <a:t>Monroe counties. </a:t>
            </a:r>
          </a:p>
          <a:p>
            <a:pPr marL="0" indent="0" algn="just">
              <a:buNone/>
            </a:pPr>
            <a:endParaRPr lang="en-US" sz="1600" dirty="0" smtClean="0">
              <a:latin typeface="Arial Narrow" panose="020B0606020202030204" pitchFamily="34" charset="0"/>
              <a:cs typeface="Arial"/>
            </a:endParaRPr>
          </a:p>
          <a:p>
            <a:pPr marL="0" indent="0" algn="just">
              <a:buNone/>
            </a:pPr>
            <a:r>
              <a:rPr lang="en-US" sz="1600" dirty="0">
                <a:latin typeface="Arial Narrow" panose="020B0606020202030204" pitchFamily="34" charset="0"/>
              </a:rPr>
              <a:t>The South Florida Workforce Investment Board dba CareerSource South Florida (CSSF) is one of 24 Workforce Boards in the State of Florida. Its area of responsibility includes Miami Dade and Monroe Counties</a:t>
            </a:r>
            <a:r>
              <a:rPr lang="en-US" sz="1600" dirty="0" smtClean="0">
                <a:latin typeface="Arial Narrow" panose="020B0606020202030204" pitchFamily="34" charset="0"/>
              </a:rPr>
              <a:t>.</a:t>
            </a:r>
          </a:p>
          <a:p>
            <a:pPr marL="0" indent="0" algn="just">
              <a:buNone/>
            </a:pPr>
            <a:endParaRPr lang="en-US" sz="1600" dirty="0">
              <a:solidFill>
                <a:srgbClr val="6A737B"/>
              </a:solidFill>
              <a:latin typeface="Arial Narrow" panose="020B0606020202030204" pitchFamily="34" charset="0"/>
              <a:cs typeface="Arial"/>
            </a:endParaRPr>
          </a:p>
          <a:p>
            <a:pPr marL="0" indent="0" algn="just">
              <a:buNone/>
            </a:pPr>
            <a:r>
              <a:rPr lang="en-US" sz="1600" dirty="0">
                <a:latin typeface="Arial Narrow" panose="020B0606020202030204" pitchFamily="34" charset="0"/>
              </a:rPr>
              <a:t>On March 7, 2006, the Miami-Dade County Board of County Commissioners (MDCBCC) adopted a resolution approving an </a:t>
            </a:r>
            <a:r>
              <a:rPr lang="en-US" sz="1600" dirty="0" err="1">
                <a:latin typeface="Arial Narrow" panose="020B0606020202030204" pitchFamily="34" charset="0"/>
              </a:rPr>
              <a:t>Interlocal</a:t>
            </a:r>
            <a:r>
              <a:rPr lang="en-US" sz="1600" dirty="0">
                <a:latin typeface="Arial Narrow" panose="020B0606020202030204" pitchFamily="34" charset="0"/>
              </a:rPr>
              <a:t> Agreement between the chief elected officials of Miami-Dade and Monroe counties. The approval of the agreement created the South Florida Workforce Investment Board (SFWIB) and its current administrative structure The </a:t>
            </a:r>
            <a:r>
              <a:rPr lang="en-US" sz="1600" dirty="0" err="1">
                <a:latin typeface="Arial Narrow" panose="020B0606020202030204" pitchFamily="34" charset="0"/>
              </a:rPr>
              <a:t>Interlocal</a:t>
            </a:r>
            <a:r>
              <a:rPr lang="en-US" sz="1600" dirty="0">
                <a:latin typeface="Arial Narrow" panose="020B0606020202030204" pitchFamily="34" charset="0"/>
              </a:rPr>
              <a:t> Agreement was extended in </a:t>
            </a:r>
            <a:r>
              <a:rPr lang="en-US" sz="1600" dirty="0" smtClean="0">
                <a:latin typeface="Arial Narrow" panose="020B0606020202030204" pitchFamily="34" charset="0"/>
              </a:rPr>
              <a:t>June of 2021. </a:t>
            </a:r>
            <a:endParaRPr lang="en-US" sz="1600" dirty="0">
              <a:latin typeface="Arial Narrow" panose="020B0606020202030204" pitchFamily="34" charset="0"/>
            </a:endParaRPr>
          </a:p>
          <a:p>
            <a:pPr marL="0" indent="0" algn="just">
              <a:buNone/>
            </a:pPr>
            <a:endParaRPr lang="en-US" sz="1400" dirty="0">
              <a:solidFill>
                <a:srgbClr val="6A737B"/>
              </a:solidFill>
              <a:latin typeface="Arial Narrow" panose="020B0606020202030204" pitchFamily="34" charset="0"/>
              <a:cs typeface="Arial"/>
            </a:endParaRPr>
          </a:p>
        </p:txBody>
      </p:sp>
      <p:pic>
        <p:nvPicPr>
          <p:cNvPr id="9" name="Picture 8"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069" y="1612954"/>
            <a:ext cx="2451576" cy="1089266"/>
          </a:xfrm>
          <a:prstGeom prst="rect">
            <a:avLst/>
          </a:prstGeom>
        </p:spPr>
      </p:pic>
      <p:pic>
        <p:nvPicPr>
          <p:cNvPr id="15" name="Picture 14" descr="about.jpg"/>
          <p:cNvPicPr>
            <a:picLocks noChangeAspect="1"/>
          </p:cNvPicPr>
          <p:nvPr/>
        </p:nvPicPr>
        <p:blipFill rotWithShape="1">
          <a:blip r:embed="rId3">
            <a:extLst>
              <a:ext uri="{28A0092B-C50C-407E-A947-70E740481C1C}">
                <a14:useLocalDpi xmlns:a14="http://schemas.microsoft.com/office/drawing/2010/main" val="0"/>
              </a:ext>
            </a:extLst>
          </a:blip>
          <a:srcRect b="13466"/>
          <a:stretch/>
        </p:blipFill>
        <p:spPr>
          <a:xfrm>
            <a:off x="-7194" y="2839469"/>
            <a:ext cx="3688972" cy="2257016"/>
          </a:xfrm>
          <a:prstGeom prst="rect">
            <a:avLst/>
          </a:prstGeom>
        </p:spPr>
      </p:pic>
      <p:cxnSp>
        <p:nvCxnSpPr>
          <p:cNvPr id="16" name="Straight Connector 15"/>
          <p:cNvCxnSpPr/>
          <p:nvPr/>
        </p:nvCxnSpPr>
        <p:spPr>
          <a:xfrm>
            <a:off x="3679204" y="1715114"/>
            <a:ext cx="0" cy="3770631"/>
          </a:xfrm>
          <a:prstGeom prst="line">
            <a:avLst/>
          </a:prstGeom>
          <a:ln w="12700" cmpd="sng">
            <a:solidFill>
              <a:srgbClr val="0D76BD"/>
            </a:solidFill>
          </a:ln>
          <a:effectLst/>
        </p:spPr>
        <p:style>
          <a:lnRef idx="2">
            <a:schemeClr val="accent1"/>
          </a:lnRef>
          <a:fillRef idx="0">
            <a:schemeClr val="accent1"/>
          </a:fillRef>
          <a:effectRef idx="1">
            <a:schemeClr val="accent1"/>
          </a:effectRef>
          <a:fontRef idx="minor">
            <a:schemeClr val="tx1"/>
          </a:fontRef>
        </p:style>
      </p:cxnSp>
      <p:pic>
        <p:nvPicPr>
          <p:cNvPr id="17" name="Picture 1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5885411"/>
            <a:ext cx="1672652" cy="810919"/>
          </a:xfrm>
          <a:prstGeom prst="rect">
            <a:avLst/>
          </a:prstGeom>
        </p:spPr>
      </p:pic>
    </p:spTree>
    <p:extLst>
      <p:ext uri="{BB962C8B-B14F-4D97-AF65-F5344CB8AC3E}">
        <p14:creationId xmlns:p14="http://schemas.microsoft.com/office/powerpoint/2010/main" val="4240293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Arial"/>
                <a:cs typeface="Arial"/>
              </a:rPr>
              <a:t>SFWIB Governance</a:t>
            </a:r>
          </a:p>
          <a:p>
            <a:r>
              <a:rPr lang="en-US" sz="2800" dirty="0" err="1" smtClean="0">
                <a:solidFill>
                  <a:schemeClr val="bg1"/>
                </a:solidFill>
                <a:latin typeface="Arial"/>
                <a:cs typeface="Arial"/>
              </a:rPr>
              <a:t>Interlocal</a:t>
            </a:r>
            <a:r>
              <a:rPr lang="en-US" sz="2800" dirty="0" smtClean="0">
                <a:solidFill>
                  <a:schemeClr val="bg1"/>
                </a:solidFill>
                <a:latin typeface="Arial"/>
                <a:cs typeface="Arial"/>
              </a:rPr>
              <a:t> Agreement</a:t>
            </a:r>
          </a:p>
        </p:txBody>
      </p:sp>
      <p:sp>
        <p:nvSpPr>
          <p:cNvPr id="17" name="Content Placeholder 2"/>
          <p:cNvSpPr txBox="1">
            <a:spLocks/>
          </p:cNvSpPr>
          <p:nvPr/>
        </p:nvSpPr>
        <p:spPr>
          <a:xfrm>
            <a:off x="558515" y="1254370"/>
            <a:ext cx="8128286" cy="4851192"/>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panose="05000000000000000000" pitchFamily="2" charset="2"/>
              <a:buChar char="v"/>
            </a:pPr>
            <a:r>
              <a:rPr lang="en-US" sz="1800" dirty="0" smtClean="0">
                <a:latin typeface="Arial Narrow" panose="020B0606020202030204" pitchFamily="34" charset="0"/>
              </a:rPr>
              <a:t>Members </a:t>
            </a:r>
            <a:r>
              <a:rPr lang="en-US" sz="1800" dirty="0">
                <a:latin typeface="Arial Narrow" panose="020B0606020202030204" pitchFamily="34" charset="0"/>
              </a:rPr>
              <a:t>of the SFWIB serve at the pleasure of the Chief Elected Official who appointed the member for such term as determined by the Chief Elected Official who appointed the member. </a:t>
            </a:r>
            <a:r>
              <a:rPr lang="en-US" sz="1800" dirty="0" smtClean="0">
                <a:latin typeface="Arial Narrow" panose="020B0606020202030204" pitchFamily="34" charset="0"/>
              </a:rPr>
              <a:t>Miami-Dade County has 93.3 percent of the board appointments and any potential liabilities. Monroe County has 6.7 percent of the board appointments and any potential liabilities. </a:t>
            </a:r>
          </a:p>
          <a:p>
            <a:pPr algn="just">
              <a:buFont typeface="Wingdings" panose="05000000000000000000" pitchFamily="2" charset="2"/>
              <a:buChar char="v"/>
            </a:pPr>
            <a:endParaRPr lang="en-US" sz="1800" dirty="0">
              <a:latin typeface="Arial Narrow" panose="020B0606020202030204" pitchFamily="34" charset="0"/>
            </a:endParaRPr>
          </a:p>
          <a:p>
            <a:pPr algn="just">
              <a:buFont typeface="Wingdings" panose="05000000000000000000" pitchFamily="2" charset="2"/>
              <a:buChar char="v"/>
            </a:pPr>
            <a:r>
              <a:rPr lang="en-US" sz="1800" dirty="0">
                <a:solidFill>
                  <a:prstClr val="black"/>
                </a:solidFill>
                <a:latin typeface="Arial Narrow" panose="020B0606020202030204" pitchFamily="34" charset="0"/>
              </a:rPr>
              <a:t>The SFWIB staff is a part of the Administrative Services of Miami-Dade County, </a:t>
            </a:r>
            <a:r>
              <a:rPr lang="en-US" sz="1800" dirty="0" smtClean="0">
                <a:solidFill>
                  <a:prstClr val="black"/>
                </a:solidFill>
                <a:latin typeface="Arial Narrow" panose="020B0606020202030204" pitchFamily="34" charset="0"/>
              </a:rPr>
              <a:t>which </a:t>
            </a:r>
            <a:r>
              <a:rPr lang="en-US" sz="1800" dirty="0">
                <a:solidFill>
                  <a:prstClr val="black"/>
                </a:solidFill>
                <a:latin typeface="Arial Narrow" panose="020B0606020202030204" pitchFamily="34" charset="0"/>
              </a:rPr>
              <a:t>report to the </a:t>
            </a:r>
            <a:r>
              <a:rPr lang="en-US" sz="1800" dirty="0" smtClean="0">
                <a:solidFill>
                  <a:prstClr val="black"/>
                </a:solidFill>
                <a:latin typeface="Arial Narrow" panose="020B0606020202030204" pitchFamily="34" charset="0"/>
              </a:rPr>
              <a:t>CEO </a:t>
            </a:r>
            <a:r>
              <a:rPr lang="en-US" sz="1800" dirty="0">
                <a:solidFill>
                  <a:prstClr val="black"/>
                </a:solidFill>
                <a:latin typeface="Arial Narrow" panose="020B0606020202030204" pitchFamily="34" charset="0"/>
              </a:rPr>
              <a:t>for Workforce Development Area (WDA) </a:t>
            </a:r>
            <a:r>
              <a:rPr lang="en-US" sz="1800" dirty="0" smtClean="0">
                <a:solidFill>
                  <a:prstClr val="black"/>
                </a:solidFill>
                <a:latin typeface="Arial Narrow" panose="020B0606020202030204" pitchFamily="34" charset="0"/>
              </a:rPr>
              <a:t>23, which is the County Mayor of Miami-Dade County. The current County Mayor is the Honorable Mayor Daniella Levine-Cava.</a:t>
            </a:r>
          </a:p>
          <a:p>
            <a:pPr algn="just">
              <a:buFont typeface="Wingdings" panose="05000000000000000000" pitchFamily="2" charset="2"/>
              <a:buChar char="v"/>
            </a:pPr>
            <a:endParaRPr lang="en-US" sz="1800" dirty="0">
              <a:solidFill>
                <a:prstClr val="black"/>
              </a:solidFill>
              <a:latin typeface="Arial Narrow" panose="020B0606020202030204" pitchFamily="34" charset="0"/>
            </a:endParaRPr>
          </a:p>
          <a:p>
            <a:pPr algn="just">
              <a:buFont typeface="Wingdings" panose="05000000000000000000" pitchFamily="2" charset="2"/>
              <a:buChar char="v"/>
            </a:pPr>
            <a:r>
              <a:rPr lang="en-US" sz="1800" dirty="0">
                <a:latin typeface="Arial Narrow" panose="020B0606020202030204" pitchFamily="34" charset="0"/>
              </a:rPr>
              <a:t>The administrative entity for all Workforce Investment Act, TAI\F, and other workforce programs implemented by the SFWIB within </a:t>
            </a:r>
            <a:r>
              <a:rPr lang="en-US" sz="1800" dirty="0" smtClean="0">
                <a:latin typeface="Arial Narrow" panose="020B0606020202030204" pitchFamily="34" charset="0"/>
              </a:rPr>
              <a:t>WDA 23 </a:t>
            </a:r>
            <a:r>
              <a:rPr lang="en-US" sz="1800" dirty="0">
                <a:latin typeface="Arial Narrow" panose="020B0606020202030204" pitchFamily="34" charset="0"/>
              </a:rPr>
              <a:t>of the State of Florida shall be the administrative service of Miami-Dade County. The administrative service, acting as the administrative entity for the SFWIB, shall serve the </a:t>
            </a:r>
            <a:r>
              <a:rPr lang="en-US" sz="1800" dirty="0" smtClean="0">
                <a:latin typeface="Arial Narrow" panose="020B0606020202030204" pitchFamily="34" charset="0"/>
              </a:rPr>
              <a:t>SFWIB </a:t>
            </a:r>
            <a:r>
              <a:rPr lang="en-US" sz="1800" dirty="0">
                <a:latin typeface="Arial Narrow" panose="020B0606020202030204" pitchFamily="34" charset="0"/>
              </a:rPr>
              <a:t>under the supervision and control of the Executive Director of the SFWIB and shall implement the policies, decisions, actions and directives of the SFWIB under the supervision and control of the Executive Director of the SFWIB.</a:t>
            </a:r>
          </a:p>
          <a:p>
            <a:pPr algn="just">
              <a:buFont typeface="Wingdings" panose="05000000000000000000" pitchFamily="2" charset="2"/>
              <a:buChar char="v"/>
            </a:pPr>
            <a:endParaRPr lang="en-US" sz="1800" dirty="0">
              <a:solidFill>
                <a:prstClr val="black"/>
              </a:solidFill>
              <a:latin typeface="Arial Narrow" panose="020B0606020202030204" pitchFamily="34" charset="0"/>
            </a:endParaRPr>
          </a:p>
          <a:p>
            <a:pPr algn="just">
              <a:buFont typeface="Wingdings" panose="05000000000000000000" pitchFamily="2" charset="2"/>
              <a:buChar char="v"/>
            </a:pPr>
            <a:endParaRPr lang="en-US" sz="1800" dirty="0">
              <a:latin typeface="Arial Narrow" panose="020B0606020202030204" pitchFamily="34" charset="0"/>
            </a:endParaRPr>
          </a:p>
          <a:p>
            <a:pPr marL="0" indent="0" algn="just">
              <a:buNone/>
            </a:pPr>
            <a:endParaRPr lang="en-US" sz="1800" dirty="0" smtClean="0">
              <a:latin typeface="Arial Narrow" panose="020B0606020202030204" pitchFamily="34" charset="0"/>
            </a:endParaRPr>
          </a:p>
          <a:p>
            <a:pPr marL="0" indent="0" algn="just">
              <a:buNone/>
            </a:pPr>
            <a:endParaRPr lang="en-US" sz="1800" dirty="0">
              <a:latin typeface="Arial Narrow" panose="020B0606020202030204" pitchFamily="34" charset="0"/>
            </a:endParaRPr>
          </a:p>
        </p:txBody>
      </p:sp>
    </p:spTree>
    <p:extLst>
      <p:ext uri="{BB962C8B-B14F-4D97-AF65-F5344CB8AC3E}">
        <p14:creationId xmlns:p14="http://schemas.microsoft.com/office/powerpoint/2010/main" val="4141774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Arial"/>
                <a:cs typeface="Arial"/>
              </a:rPr>
              <a:t>SFWIB Governance</a:t>
            </a:r>
          </a:p>
          <a:p>
            <a:r>
              <a:rPr lang="en-US" sz="2800" dirty="0" smtClean="0">
                <a:solidFill>
                  <a:schemeClr val="bg1"/>
                </a:solidFill>
                <a:latin typeface="Arial"/>
                <a:cs typeface="Arial"/>
              </a:rPr>
              <a:t>SFWIB Core Purpose &amp; Core Values</a:t>
            </a:r>
            <a:endParaRPr lang="en-US" sz="2800" dirty="0">
              <a:solidFill>
                <a:schemeClr val="bg1"/>
              </a:solidFill>
              <a:latin typeface="Arial"/>
              <a:cs typeface="Arial"/>
            </a:endParaRPr>
          </a:p>
        </p:txBody>
      </p:sp>
      <p:sp>
        <p:nvSpPr>
          <p:cNvPr id="17" name="Content Placeholder 2"/>
          <p:cNvSpPr txBox="1">
            <a:spLocks/>
          </p:cNvSpPr>
          <p:nvPr/>
        </p:nvSpPr>
        <p:spPr>
          <a:xfrm>
            <a:off x="558515" y="1254370"/>
            <a:ext cx="8128286" cy="48511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latin typeface="Arial Narrow" panose="020B0606020202030204" pitchFamily="34" charset="0"/>
              </a:rPr>
              <a:t>Core </a:t>
            </a:r>
            <a:r>
              <a:rPr lang="en-US" sz="1800" b="1" dirty="0" smtClean="0">
                <a:latin typeface="Arial Narrow" panose="020B0606020202030204" pitchFamily="34" charset="0"/>
              </a:rPr>
              <a:t>Purpose </a:t>
            </a:r>
          </a:p>
          <a:p>
            <a:pPr lvl="1"/>
            <a:r>
              <a:rPr lang="en-US" sz="1800" dirty="0" smtClean="0">
                <a:latin typeface="Arial Narrow" panose="020B0606020202030204" pitchFamily="34" charset="0"/>
              </a:rPr>
              <a:t>CareerSource </a:t>
            </a:r>
            <a:r>
              <a:rPr lang="en-US" sz="1800" dirty="0">
                <a:latin typeface="Arial Narrow" panose="020B0606020202030204" pitchFamily="34" charset="0"/>
              </a:rPr>
              <a:t>South Florida’s core purpose is to improve the quality of life through a workforce well equipped to meet industry demand</a:t>
            </a:r>
            <a:r>
              <a:rPr lang="en-US" sz="1800" dirty="0" smtClean="0">
                <a:latin typeface="Arial Narrow" panose="020B0606020202030204" pitchFamily="34" charset="0"/>
              </a:rPr>
              <a:t>.</a:t>
            </a:r>
          </a:p>
          <a:p>
            <a:pPr marL="0" indent="0">
              <a:buNone/>
            </a:pPr>
            <a:endParaRPr lang="en-US" sz="1800" dirty="0">
              <a:latin typeface="Arial Narrow" panose="020B0606020202030204" pitchFamily="34" charset="0"/>
            </a:endParaRPr>
          </a:p>
          <a:p>
            <a:r>
              <a:rPr lang="en-US" sz="1800" b="1" dirty="0">
                <a:latin typeface="Arial Narrow" panose="020B0606020202030204" pitchFamily="34" charset="0"/>
              </a:rPr>
              <a:t>Core </a:t>
            </a:r>
            <a:r>
              <a:rPr lang="en-US" sz="1800" b="1" dirty="0" smtClean="0">
                <a:latin typeface="Arial Narrow" panose="020B0606020202030204" pitchFamily="34" charset="0"/>
              </a:rPr>
              <a:t>Values / As </a:t>
            </a:r>
            <a:r>
              <a:rPr lang="en-US" sz="1800" b="1" dirty="0">
                <a:latin typeface="Arial Narrow" panose="020B0606020202030204" pitchFamily="34" charset="0"/>
              </a:rPr>
              <a:t>a Board, We </a:t>
            </a:r>
            <a:r>
              <a:rPr lang="en-US" sz="1800" b="1" dirty="0" smtClean="0">
                <a:latin typeface="Arial Narrow" panose="020B0606020202030204" pitchFamily="34" charset="0"/>
              </a:rPr>
              <a:t>Value:</a:t>
            </a:r>
            <a:endParaRPr lang="en-US" sz="1800" dirty="0" smtClean="0">
              <a:latin typeface="Arial Narrow" panose="020B0606020202030204" pitchFamily="34" charset="0"/>
            </a:endParaRPr>
          </a:p>
          <a:p>
            <a:pPr lvl="1"/>
            <a:r>
              <a:rPr lang="en-US" sz="1800" dirty="0" smtClean="0">
                <a:latin typeface="Arial Narrow" panose="020B0606020202030204" pitchFamily="34" charset="0"/>
              </a:rPr>
              <a:t>Integrity </a:t>
            </a:r>
            <a:r>
              <a:rPr lang="en-US" sz="1800" dirty="0">
                <a:latin typeface="Arial Narrow" panose="020B0606020202030204" pitchFamily="34" charset="0"/>
              </a:rPr>
              <a:t>and ethical behavior in all of our actions and dealings </a:t>
            </a:r>
          </a:p>
          <a:p>
            <a:pPr lvl="1"/>
            <a:r>
              <a:rPr lang="en-US" sz="1800" dirty="0" smtClean="0">
                <a:latin typeface="Arial Narrow" panose="020B0606020202030204" pitchFamily="34" charset="0"/>
              </a:rPr>
              <a:t>Fiscal </a:t>
            </a:r>
            <a:r>
              <a:rPr lang="en-US" sz="1800" dirty="0">
                <a:latin typeface="Arial Narrow" panose="020B0606020202030204" pitchFamily="34" charset="0"/>
              </a:rPr>
              <a:t>and personal </a:t>
            </a:r>
            <a:r>
              <a:rPr lang="en-US" sz="1800" dirty="0" smtClean="0">
                <a:latin typeface="Arial Narrow" panose="020B0606020202030204" pitchFamily="34" charset="0"/>
              </a:rPr>
              <a:t>accountability</a:t>
            </a:r>
          </a:p>
          <a:p>
            <a:pPr lvl="1"/>
            <a:r>
              <a:rPr lang="en-US" sz="1800" dirty="0" smtClean="0">
                <a:latin typeface="Arial Narrow" panose="020B0606020202030204" pitchFamily="34" charset="0"/>
              </a:rPr>
              <a:t>Excellent </a:t>
            </a:r>
            <a:r>
              <a:rPr lang="en-US" sz="1800" dirty="0">
                <a:latin typeface="Arial Narrow" panose="020B0606020202030204" pitchFamily="34" charset="0"/>
              </a:rPr>
              <a:t>service </a:t>
            </a:r>
            <a:r>
              <a:rPr lang="en-US" sz="1800" dirty="0" smtClean="0">
                <a:latin typeface="Arial Narrow" panose="020B0606020202030204" pitchFamily="34" charset="0"/>
              </a:rPr>
              <a:t>delivery</a:t>
            </a:r>
          </a:p>
          <a:p>
            <a:pPr lvl="1"/>
            <a:r>
              <a:rPr lang="en-US" sz="1800" dirty="0" smtClean="0">
                <a:latin typeface="Arial Narrow" panose="020B0606020202030204" pitchFamily="34" charset="0"/>
              </a:rPr>
              <a:t>Forward </a:t>
            </a:r>
            <a:r>
              <a:rPr lang="en-US" sz="1800" dirty="0">
                <a:latin typeface="Arial Narrow" panose="020B0606020202030204" pitchFamily="34" charset="0"/>
              </a:rPr>
              <a:t>thinking, and innovation </a:t>
            </a:r>
            <a:endParaRPr lang="en-US" sz="1800" dirty="0" smtClean="0">
              <a:latin typeface="Arial Narrow" panose="020B0606020202030204" pitchFamily="34" charset="0"/>
            </a:endParaRPr>
          </a:p>
          <a:p>
            <a:pPr lvl="1"/>
            <a:r>
              <a:rPr lang="en-US" sz="1800" dirty="0" smtClean="0">
                <a:latin typeface="Arial Narrow" panose="020B0606020202030204" pitchFamily="34" charset="0"/>
              </a:rPr>
              <a:t>Passion </a:t>
            </a:r>
            <a:r>
              <a:rPr lang="en-US" sz="1800" dirty="0">
                <a:latin typeface="Arial Narrow" panose="020B0606020202030204" pitchFamily="34" charset="0"/>
              </a:rPr>
              <a:t>and commitment to both internal and external </a:t>
            </a:r>
            <a:r>
              <a:rPr lang="en-US" sz="1800" dirty="0" smtClean="0">
                <a:latin typeface="Arial Narrow" panose="020B0606020202030204" pitchFamily="34" charset="0"/>
              </a:rPr>
              <a:t>customers</a:t>
            </a:r>
          </a:p>
          <a:p>
            <a:pPr lvl="1"/>
            <a:r>
              <a:rPr lang="en-US" sz="1800" dirty="0" smtClean="0">
                <a:latin typeface="Arial Narrow" panose="020B0606020202030204" pitchFamily="34" charset="0"/>
              </a:rPr>
              <a:t>Diversity </a:t>
            </a:r>
            <a:r>
              <a:rPr lang="en-US" sz="1800" dirty="0">
                <a:latin typeface="Arial Narrow" panose="020B0606020202030204" pitchFamily="34" charset="0"/>
              </a:rPr>
              <a:t>in experiences and thinking</a:t>
            </a:r>
          </a:p>
          <a:p>
            <a:pPr algn="just">
              <a:buFont typeface="Wingdings" panose="05000000000000000000" pitchFamily="2" charset="2"/>
              <a:buChar char="v"/>
            </a:pPr>
            <a:endParaRPr lang="en-US" sz="1800" dirty="0">
              <a:solidFill>
                <a:prstClr val="black"/>
              </a:solidFill>
              <a:latin typeface="Arial Narrow" panose="020B0606020202030204" pitchFamily="34" charset="0"/>
            </a:endParaRPr>
          </a:p>
          <a:p>
            <a:pPr algn="just">
              <a:buFont typeface="Wingdings" panose="05000000000000000000" pitchFamily="2" charset="2"/>
              <a:buChar char="v"/>
            </a:pPr>
            <a:endParaRPr lang="en-US" sz="1800" dirty="0">
              <a:latin typeface="Arial Narrow" panose="020B0606020202030204" pitchFamily="34" charset="0"/>
            </a:endParaRPr>
          </a:p>
          <a:p>
            <a:pPr marL="0" indent="0" algn="just">
              <a:buNone/>
            </a:pPr>
            <a:endParaRPr lang="en-US" sz="1800" dirty="0" smtClean="0">
              <a:latin typeface="Arial Narrow" panose="020B0606020202030204" pitchFamily="34" charset="0"/>
            </a:endParaRPr>
          </a:p>
          <a:p>
            <a:pPr marL="0" indent="0" algn="just">
              <a:buNone/>
            </a:pPr>
            <a:endParaRPr lang="en-US" sz="1800" dirty="0">
              <a:latin typeface="Arial Narrow" panose="020B0606020202030204" pitchFamily="34" charset="0"/>
            </a:endParaRPr>
          </a:p>
        </p:txBody>
      </p:sp>
    </p:spTree>
    <p:extLst>
      <p:ext uri="{BB962C8B-B14F-4D97-AF65-F5344CB8AC3E}">
        <p14:creationId xmlns:p14="http://schemas.microsoft.com/office/powerpoint/2010/main" val="2953574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bg1"/>
                </a:solidFill>
                <a:latin typeface="Arial"/>
                <a:cs typeface="Arial"/>
              </a:rPr>
              <a:t>SFWIB Governance</a:t>
            </a:r>
          </a:p>
          <a:p>
            <a:r>
              <a:rPr lang="en-US" sz="2800" dirty="0" smtClean="0">
                <a:solidFill>
                  <a:schemeClr val="bg1"/>
                </a:solidFill>
                <a:latin typeface="Arial"/>
                <a:cs typeface="Arial"/>
              </a:rPr>
              <a:t>SFWIB Committee / Councils</a:t>
            </a:r>
            <a:endParaRPr lang="en-US" sz="2800" dirty="0">
              <a:solidFill>
                <a:schemeClr val="bg1"/>
              </a:solidFill>
              <a:latin typeface="Arial"/>
              <a:cs typeface="Arial"/>
            </a:endParaRPr>
          </a:p>
        </p:txBody>
      </p:sp>
      <p:sp>
        <p:nvSpPr>
          <p:cNvPr id="17" name="Content Placeholder 2"/>
          <p:cNvSpPr txBox="1">
            <a:spLocks/>
          </p:cNvSpPr>
          <p:nvPr/>
        </p:nvSpPr>
        <p:spPr>
          <a:xfrm>
            <a:off x="558515" y="1254370"/>
            <a:ext cx="8128286" cy="48511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buFont typeface="Wingdings" panose="05000000000000000000" pitchFamily="2" charset="2"/>
              <a:buChar char="v"/>
            </a:pPr>
            <a:r>
              <a:rPr lang="en-US" sz="1800" b="1" dirty="0" smtClean="0">
                <a:latin typeface="Arial Narrow" panose="020B0606020202030204" pitchFamily="34" charset="0"/>
              </a:rPr>
              <a:t>The SFWIB has four (4) Committee / Councils in which policies and programs are reviewed and recommended to the full board for approval. The following are the committee/councils:</a:t>
            </a:r>
          </a:p>
          <a:p>
            <a:pPr>
              <a:spcBef>
                <a:spcPts val="0"/>
              </a:spcBef>
              <a:buFont typeface="Wingdings" panose="05000000000000000000" pitchFamily="2" charset="2"/>
              <a:buChar char="v"/>
            </a:pPr>
            <a:endParaRPr lang="en-US" sz="1800" b="1" dirty="0">
              <a:latin typeface="Arial Narrow" panose="020B0606020202030204" pitchFamily="34" charset="0"/>
            </a:endParaRPr>
          </a:p>
          <a:p>
            <a:pPr lvl="1" algn="just">
              <a:spcBef>
                <a:spcPts val="0"/>
              </a:spcBef>
              <a:buFont typeface="Wingdings" panose="05000000000000000000" pitchFamily="2" charset="2"/>
              <a:buChar char="v"/>
            </a:pPr>
            <a:r>
              <a:rPr lang="en-US" sz="1400" b="1" dirty="0" smtClean="0">
                <a:latin typeface="Arial Narrow" panose="020B0606020202030204" pitchFamily="34" charset="0"/>
              </a:rPr>
              <a:t>Executive Committee - </a:t>
            </a:r>
            <a:r>
              <a:rPr lang="en-US" sz="1400" dirty="0"/>
              <a:t>This Committee shall be responsible for making policy recommendations to the </a:t>
            </a:r>
            <a:r>
              <a:rPr lang="en-US" sz="1400" dirty="0" smtClean="0"/>
              <a:t>SFWIB on </a:t>
            </a:r>
            <a:r>
              <a:rPr lang="en-US" sz="1400" dirty="0"/>
              <a:t>the matters assigned to it by the Chair or, in the event of a vacancy in the office of the Chair, by the Vice-Chair.</a:t>
            </a:r>
            <a:endParaRPr lang="en-US" sz="1400" b="1" dirty="0" smtClean="0">
              <a:latin typeface="Arial Narrow" panose="020B0606020202030204" pitchFamily="34" charset="0"/>
            </a:endParaRPr>
          </a:p>
          <a:p>
            <a:pPr lvl="1" algn="just">
              <a:spcBef>
                <a:spcPts val="0"/>
              </a:spcBef>
              <a:buFont typeface="Wingdings" panose="05000000000000000000" pitchFamily="2" charset="2"/>
              <a:buChar char="v"/>
            </a:pPr>
            <a:endParaRPr lang="en-US" sz="1400" b="1" dirty="0" smtClean="0">
              <a:latin typeface="Arial Narrow" panose="020B0606020202030204" pitchFamily="34" charset="0"/>
            </a:endParaRPr>
          </a:p>
          <a:p>
            <a:pPr lvl="1" algn="just">
              <a:spcBef>
                <a:spcPts val="0"/>
              </a:spcBef>
              <a:buFont typeface="Wingdings" panose="05000000000000000000" pitchFamily="2" charset="2"/>
              <a:buChar char="v"/>
            </a:pPr>
            <a:r>
              <a:rPr lang="en-US" sz="1400" b="1" dirty="0" smtClean="0">
                <a:latin typeface="Arial Narrow" panose="020B0606020202030204" pitchFamily="34" charset="0"/>
              </a:rPr>
              <a:t>Global Talent and Competitive Council - </a:t>
            </a:r>
            <a:r>
              <a:rPr lang="en-US" sz="1400" dirty="0"/>
              <a:t>The Global Talent Competitiveness Council focuses on developing and delivering talent to meet marketplace needs to grow South Florida’s legacy and infrastructure industries as well as those industries that hold promise and have been identified as economic development priorities for diversifying the regional economy with high-wage jobs. </a:t>
            </a:r>
            <a:endParaRPr lang="en-US" sz="1400" b="1" dirty="0" smtClean="0">
              <a:latin typeface="Arial Narrow" panose="020B0606020202030204" pitchFamily="34" charset="0"/>
            </a:endParaRPr>
          </a:p>
          <a:p>
            <a:pPr lvl="1" algn="just">
              <a:spcBef>
                <a:spcPts val="0"/>
              </a:spcBef>
              <a:buFont typeface="Wingdings" panose="05000000000000000000" pitchFamily="2" charset="2"/>
              <a:buChar char="v"/>
            </a:pPr>
            <a:endParaRPr lang="en-US" sz="1400" b="1" dirty="0" smtClean="0">
              <a:latin typeface="Arial Narrow" panose="020B0606020202030204" pitchFamily="34" charset="0"/>
            </a:endParaRPr>
          </a:p>
          <a:p>
            <a:pPr lvl="1" algn="just">
              <a:spcBef>
                <a:spcPts val="0"/>
              </a:spcBef>
              <a:buFont typeface="Wingdings" panose="05000000000000000000" pitchFamily="2" charset="2"/>
              <a:buChar char="v"/>
            </a:pPr>
            <a:r>
              <a:rPr lang="en-US" sz="1400" b="1" dirty="0" smtClean="0">
                <a:latin typeface="Arial Narrow" panose="020B0606020202030204" pitchFamily="34" charset="0"/>
              </a:rPr>
              <a:t>Finance &amp; Efficiency Council - </a:t>
            </a:r>
            <a:r>
              <a:rPr lang="en-US" sz="1400" dirty="0"/>
              <a:t>The Finance and Efficiency Council’s primary goal is to work to ensure that the board is in good financial health, that its assets are protected, and the board’s resources are used appropriately and accounted for sufficiently. </a:t>
            </a:r>
            <a:endParaRPr lang="en-US" sz="1400" dirty="0" smtClean="0"/>
          </a:p>
          <a:p>
            <a:pPr lvl="1" algn="just">
              <a:spcBef>
                <a:spcPts val="0"/>
              </a:spcBef>
              <a:buFont typeface="Wingdings" panose="05000000000000000000" pitchFamily="2" charset="2"/>
              <a:buChar char="v"/>
            </a:pPr>
            <a:endParaRPr lang="en-US" sz="1400" b="1" dirty="0" smtClean="0">
              <a:latin typeface="Arial Narrow" panose="020B0606020202030204" pitchFamily="34" charset="0"/>
            </a:endParaRPr>
          </a:p>
          <a:p>
            <a:pPr lvl="1" algn="just">
              <a:spcBef>
                <a:spcPts val="0"/>
              </a:spcBef>
              <a:buFont typeface="Wingdings" panose="05000000000000000000" pitchFamily="2" charset="2"/>
              <a:buChar char="v"/>
            </a:pPr>
            <a:r>
              <a:rPr lang="en-US" sz="1400" b="1" dirty="0" smtClean="0">
                <a:latin typeface="Arial Narrow" panose="020B0606020202030204" pitchFamily="34" charset="0"/>
              </a:rPr>
              <a:t>Performance Council - </a:t>
            </a:r>
            <a:r>
              <a:rPr lang="en-US" sz="1400" dirty="0"/>
              <a:t>The Performance Council’s role is to ensure compliance with the federal common measures and to review and analyze Career Center, Youth and Refugee performance outcomes. These include both programmatic and financial outcomes on measures such as job placements, cost per placement and return-on-investment.</a:t>
            </a:r>
            <a:endParaRPr lang="en-US" sz="1400" b="1" dirty="0" smtClean="0">
              <a:latin typeface="Arial Narrow" panose="020B0606020202030204" pitchFamily="34" charset="0"/>
            </a:endParaRPr>
          </a:p>
          <a:p>
            <a:pPr algn="just">
              <a:spcBef>
                <a:spcPts val="0"/>
              </a:spcBef>
              <a:buFont typeface="Wingdings" panose="05000000000000000000" pitchFamily="2" charset="2"/>
              <a:buChar char="v"/>
            </a:pPr>
            <a:endParaRPr lang="en-US" sz="1800" dirty="0">
              <a:latin typeface="Arial Narrow" panose="020B0606020202030204" pitchFamily="34" charset="0"/>
            </a:endParaRPr>
          </a:p>
          <a:p>
            <a:pPr algn="just">
              <a:buFont typeface="Wingdings" panose="05000000000000000000" pitchFamily="2" charset="2"/>
              <a:buChar char="v"/>
            </a:pPr>
            <a:endParaRPr lang="en-US" sz="1800" dirty="0">
              <a:solidFill>
                <a:prstClr val="black"/>
              </a:solidFill>
              <a:latin typeface="Arial Narrow" panose="020B0606020202030204" pitchFamily="34" charset="0"/>
            </a:endParaRPr>
          </a:p>
          <a:p>
            <a:pPr algn="just">
              <a:buFont typeface="Wingdings" panose="05000000000000000000" pitchFamily="2" charset="2"/>
              <a:buChar char="v"/>
            </a:pPr>
            <a:endParaRPr lang="en-US" sz="1800" dirty="0">
              <a:latin typeface="Arial Narrow" panose="020B0606020202030204" pitchFamily="34" charset="0"/>
            </a:endParaRPr>
          </a:p>
          <a:p>
            <a:pPr marL="0" indent="0" algn="just">
              <a:buNone/>
            </a:pPr>
            <a:endParaRPr lang="en-US" sz="1800" dirty="0" smtClean="0">
              <a:latin typeface="Arial Narrow" panose="020B0606020202030204" pitchFamily="34" charset="0"/>
            </a:endParaRPr>
          </a:p>
          <a:p>
            <a:pPr marL="0" indent="0" algn="just">
              <a:buNone/>
            </a:pPr>
            <a:endParaRPr lang="en-US" sz="1800" dirty="0">
              <a:latin typeface="Arial Narrow" panose="020B0606020202030204" pitchFamily="34" charset="0"/>
            </a:endParaRPr>
          </a:p>
        </p:txBody>
      </p:sp>
    </p:spTree>
    <p:extLst>
      <p:ext uri="{BB962C8B-B14F-4D97-AF65-F5344CB8AC3E}">
        <p14:creationId xmlns:p14="http://schemas.microsoft.com/office/powerpoint/2010/main" val="20159838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82736"/>
            <a:ext cx="8229600" cy="700995"/>
          </a:xfrm>
        </p:spPr>
        <p:txBody>
          <a:bodyPr>
            <a:noAutofit/>
          </a:bodyPr>
          <a:lstStyle/>
          <a:p>
            <a:r>
              <a:rPr lang="en-US" sz="3200" dirty="0" smtClean="0">
                <a:solidFill>
                  <a:schemeClr val="bg1"/>
                </a:solidFill>
                <a:latin typeface="Arial"/>
                <a:cs typeface="Arial"/>
              </a:rPr>
              <a:t>SFWIB Governance</a:t>
            </a:r>
            <a:r>
              <a:rPr lang="en-US" sz="3200" dirty="0">
                <a:solidFill>
                  <a:schemeClr val="bg1"/>
                </a:solidFill>
                <a:latin typeface="Arial"/>
                <a:cs typeface="Arial"/>
              </a:rPr>
              <a:t/>
            </a:r>
            <a:br>
              <a:rPr lang="en-US" sz="3200" dirty="0">
                <a:solidFill>
                  <a:schemeClr val="bg1"/>
                </a:solidFill>
                <a:latin typeface="Arial"/>
                <a:cs typeface="Arial"/>
              </a:rPr>
            </a:br>
            <a:r>
              <a:rPr lang="en-US" sz="3200" dirty="0" smtClean="0">
                <a:solidFill>
                  <a:schemeClr val="bg1"/>
                </a:solidFill>
                <a:latin typeface="Helvetica"/>
              </a:rPr>
              <a:t>SFWIB Strategic Goals</a:t>
            </a:r>
            <a:endParaRPr lang="en-US" sz="3200" dirty="0">
              <a:solidFill>
                <a:schemeClr val="bg1"/>
              </a:solidFill>
              <a:latin typeface="Helvetica"/>
            </a:endParaRPr>
          </a:p>
        </p:txBody>
      </p:sp>
      <p:sp>
        <p:nvSpPr>
          <p:cNvPr id="3" name="Content Placeholder 2"/>
          <p:cNvSpPr>
            <a:spLocks noGrp="1"/>
          </p:cNvSpPr>
          <p:nvPr>
            <p:ph idx="1"/>
          </p:nvPr>
        </p:nvSpPr>
        <p:spPr>
          <a:xfrm>
            <a:off x="3908337" y="1201157"/>
            <a:ext cx="4883782" cy="4887590"/>
          </a:xfrm>
        </p:spPr>
        <p:txBody>
          <a:bodyPr>
            <a:noAutofit/>
          </a:bodyPr>
          <a:lstStyle/>
          <a:p>
            <a:pPr marL="0" indent="0" algn="ctr">
              <a:spcBef>
                <a:spcPts val="0"/>
              </a:spcBef>
              <a:buNone/>
            </a:pPr>
            <a:r>
              <a:rPr lang="en-US" sz="1600" b="1" dirty="0">
                <a:latin typeface="Arial"/>
                <a:cs typeface="Arial"/>
              </a:rPr>
              <a:t>The South Florida Workforce Investment Board </a:t>
            </a:r>
            <a:endParaRPr lang="en-US" sz="1600" b="1" dirty="0" smtClean="0">
              <a:latin typeface="Arial"/>
              <a:cs typeface="Arial"/>
            </a:endParaRPr>
          </a:p>
          <a:p>
            <a:pPr marL="0" indent="0" algn="ctr">
              <a:spcBef>
                <a:spcPts val="0"/>
              </a:spcBef>
              <a:buNone/>
            </a:pPr>
            <a:r>
              <a:rPr lang="en-US" sz="1600" b="1" dirty="0" smtClean="0">
                <a:latin typeface="Arial"/>
                <a:cs typeface="Arial"/>
              </a:rPr>
              <a:t>has Six </a:t>
            </a:r>
            <a:r>
              <a:rPr lang="en-US" sz="1600" b="1" dirty="0">
                <a:latin typeface="Arial"/>
                <a:cs typeface="Arial"/>
              </a:rPr>
              <a:t>S</a:t>
            </a:r>
            <a:r>
              <a:rPr lang="en-US" sz="1600" b="1" dirty="0" smtClean="0">
                <a:latin typeface="Arial"/>
                <a:cs typeface="Arial"/>
              </a:rPr>
              <a:t>trategic </a:t>
            </a:r>
            <a:r>
              <a:rPr lang="en-US" sz="1600" b="1" dirty="0">
                <a:latin typeface="Arial"/>
                <a:cs typeface="Arial"/>
              </a:rPr>
              <a:t>G</a:t>
            </a:r>
            <a:r>
              <a:rPr lang="en-US" sz="1600" b="1" dirty="0" smtClean="0">
                <a:latin typeface="Arial"/>
                <a:cs typeface="Arial"/>
              </a:rPr>
              <a:t>oals</a:t>
            </a:r>
            <a:r>
              <a:rPr lang="en-US" sz="1600" b="1" dirty="0">
                <a:latin typeface="Arial"/>
                <a:cs typeface="Arial"/>
              </a:rPr>
              <a:t>:</a:t>
            </a:r>
          </a:p>
          <a:p>
            <a:pPr>
              <a:spcBef>
                <a:spcPts val="0"/>
              </a:spcBef>
              <a:buNone/>
            </a:pPr>
            <a:endParaRPr lang="en-US" sz="1500" dirty="0"/>
          </a:p>
          <a:p>
            <a:r>
              <a:rPr lang="en-US" sz="1500" dirty="0">
                <a:latin typeface="Arial"/>
                <a:cs typeface="Arial"/>
              </a:rPr>
              <a:t>Build </a:t>
            </a:r>
            <a:r>
              <a:rPr lang="en-US" sz="1500" dirty="0" smtClean="0">
                <a:latin typeface="Arial"/>
                <a:cs typeface="Arial"/>
              </a:rPr>
              <a:t>a Demand-Driven</a:t>
            </a:r>
            <a:r>
              <a:rPr lang="en-US" sz="1500" dirty="0">
                <a:latin typeface="Arial"/>
                <a:cs typeface="Arial"/>
              </a:rPr>
              <a:t> </a:t>
            </a:r>
            <a:r>
              <a:rPr lang="en-US" sz="1500" dirty="0" smtClean="0">
                <a:latin typeface="Arial"/>
                <a:cs typeface="Arial"/>
              </a:rPr>
              <a:t>System with High Employer Engagement and Quality Business Services</a:t>
            </a:r>
            <a:endParaRPr lang="en-US" sz="1500" dirty="0">
              <a:latin typeface="Arial"/>
              <a:cs typeface="Arial"/>
            </a:endParaRPr>
          </a:p>
          <a:p>
            <a:pPr marL="457200" indent="-457200">
              <a:spcBef>
                <a:spcPts val="0"/>
              </a:spcBef>
              <a:buNone/>
            </a:pPr>
            <a:r>
              <a:rPr lang="en-US" sz="1500" dirty="0">
                <a:latin typeface="Arial"/>
                <a:cs typeface="Arial"/>
              </a:rPr>
              <a:t> </a:t>
            </a:r>
          </a:p>
          <a:p>
            <a:r>
              <a:rPr lang="en-US" sz="1500" dirty="0" smtClean="0">
                <a:latin typeface="Arial"/>
                <a:cs typeface="Arial"/>
              </a:rPr>
              <a:t>Strengthen the One-Stop Delivery System and </a:t>
            </a:r>
            <a:r>
              <a:rPr lang="en-US" sz="1500" dirty="0">
                <a:latin typeface="Arial"/>
                <a:cs typeface="Arial"/>
              </a:rPr>
              <a:t>Increase </a:t>
            </a:r>
            <a:r>
              <a:rPr lang="en-US" sz="1500" dirty="0" smtClean="0">
                <a:latin typeface="Arial"/>
                <a:cs typeface="Arial"/>
              </a:rPr>
              <a:t>Integrated Service</a:t>
            </a:r>
            <a:r>
              <a:rPr lang="en-US" sz="1500" dirty="0">
                <a:latin typeface="Arial"/>
                <a:cs typeface="Arial"/>
              </a:rPr>
              <a:t> </a:t>
            </a:r>
            <a:r>
              <a:rPr lang="en-US" sz="1500" dirty="0" smtClean="0">
                <a:latin typeface="Arial"/>
                <a:cs typeface="Arial"/>
              </a:rPr>
              <a:t>Delivery </a:t>
            </a:r>
            <a:endParaRPr lang="en-US" sz="1500" dirty="0">
              <a:latin typeface="Arial"/>
              <a:cs typeface="Arial"/>
            </a:endParaRPr>
          </a:p>
          <a:p>
            <a:pPr marL="457200" indent="-457200">
              <a:spcBef>
                <a:spcPts val="0"/>
              </a:spcBef>
              <a:buNone/>
            </a:pPr>
            <a:endParaRPr lang="en-US" sz="1500" dirty="0">
              <a:latin typeface="Arial"/>
              <a:cs typeface="Arial"/>
            </a:endParaRPr>
          </a:p>
          <a:p>
            <a:r>
              <a:rPr lang="en-US" sz="1500" dirty="0" smtClean="0">
                <a:latin typeface="Arial"/>
                <a:cs typeface="Arial"/>
              </a:rPr>
              <a:t>Improve Services for Individuals with Barriers to Employment </a:t>
            </a:r>
            <a:endParaRPr lang="en-US" sz="1500" dirty="0">
              <a:latin typeface="Arial"/>
              <a:cs typeface="Arial"/>
            </a:endParaRPr>
          </a:p>
          <a:p>
            <a:pPr marL="457200" indent="-457200">
              <a:spcBef>
                <a:spcPts val="0"/>
              </a:spcBef>
            </a:pPr>
            <a:endParaRPr lang="en-US" sz="1500" dirty="0">
              <a:latin typeface="Arial"/>
              <a:cs typeface="Arial"/>
            </a:endParaRPr>
          </a:p>
          <a:p>
            <a:r>
              <a:rPr lang="en-US" sz="1500" dirty="0" smtClean="0">
                <a:latin typeface="Arial"/>
                <a:cs typeface="Arial"/>
              </a:rPr>
              <a:t>Dedicated Commitment to Youth</a:t>
            </a:r>
            <a:r>
              <a:rPr lang="en-US" sz="1500" dirty="0">
                <a:latin typeface="Arial"/>
                <a:cs typeface="Arial"/>
              </a:rPr>
              <a:t> </a:t>
            </a:r>
            <a:r>
              <a:rPr lang="en-US" sz="1500" dirty="0" smtClean="0">
                <a:latin typeface="Arial"/>
                <a:cs typeface="Arial"/>
              </a:rPr>
              <a:t>Participation</a:t>
            </a:r>
            <a:endParaRPr lang="en-US" sz="1500" dirty="0">
              <a:latin typeface="Arial"/>
              <a:cs typeface="Arial"/>
            </a:endParaRPr>
          </a:p>
          <a:p>
            <a:pPr marL="457200" indent="-457200">
              <a:spcBef>
                <a:spcPts val="0"/>
              </a:spcBef>
            </a:pPr>
            <a:endParaRPr lang="en-US" sz="1500" dirty="0">
              <a:latin typeface="Arial"/>
              <a:cs typeface="Arial"/>
            </a:endParaRPr>
          </a:p>
          <a:p>
            <a:r>
              <a:rPr lang="en-US" sz="1500" dirty="0">
                <a:latin typeface="Arial"/>
                <a:cs typeface="Arial"/>
              </a:rPr>
              <a:t>High Return </a:t>
            </a:r>
            <a:r>
              <a:rPr lang="en-US" sz="1500" dirty="0" smtClean="0">
                <a:latin typeface="Arial"/>
                <a:cs typeface="Arial"/>
              </a:rPr>
              <a:t>on Investment</a:t>
            </a:r>
            <a:r>
              <a:rPr lang="en-US" sz="1500" dirty="0">
                <a:latin typeface="Arial"/>
                <a:cs typeface="Arial"/>
              </a:rPr>
              <a:t> </a:t>
            </a:r>
            <a:r>
              <a:rPr lang="en-US" sz="1500" dirty="0" smtClean="0">
                <a:latin typeface="Arial"/>
                <a:cs typeface="Arial"/>
              </a:rPr>
              <a:t>Through</a:t>
            </a:r>
            <a:r>
              <a:rPr lang="en-US" sz="1500" dirty="0">
                <a:latin typeface="Arial"/>
                <a:cs typeface="Arial"/>
              </a:rPr>
              <a:t> </a:t>
            </a:r>
            <a:r>
              <a:rPr lang="en-US" sz="1500" dirty="0" smtClean="0">
                <a:latin typeface="Arial"/>
                <a:cs typeface="Arial"/>
              </a:rPr>
              <a:t>Continuous</a:t>
            </a:r>
            <a:r>
              <a:rPr lang="en-US" sz="1500" dirty="0">
                <a:latin typeface="Arial"/>
                <a:cs typeface="Arial"/>
              </a:rPr>
              <a:t> </a:t>
            </a:r>
            <a:r>
              <a:rPr lang="en-US" sz="1500" dirty="0" smtClean="0">
                <a:latin typeface="Arial"/>
                <a:cs typeface="Arial"/>
              </a:rPr>
              <a:t>Improvement</a:t>
            </a:r>
          </a:p>
          <a:p>
            <a:endParaRPr lang="en-US" sz="1500" dirty="0">
              <a:latin typeface="Arial"/>
              <a:cs typeface="Arial"/>
            </a:endParaRPr>
          </a:p>
          <a:p>
            <a:r>
              <a:rPr lang="en-US" sz="1500" dirty="0">
                <a:latin typeface="Arial"/>
                <a:cs typeface="Arial"/>
              </a:rPr>
              <a:t>Strong </a:t>
            </a:r>
            <a:r>
              <a:rPr lang="en-US" sz="1500" dirty="0" smtClean="0">
                <a:latin typeface="Arial"/>
                <a:cs typeface="Arial"/>
              </a:rPr>
              <a:t>Workforce System Leadership</a:t>
            </a:r>
            <a:endParaRPr lang="en-US" sz="1500" dirty="0">
              <a:latin typeface="Arial"/>
              <a:cs typeface="Arial"/>
            </a:endParaRPr>
          </a:p>
        </p:txBody>
      </p:sp>
      <p:pic>
        <p:nvPicPr>
          <p:cNvPr id="3074" name="Picture 2" descr="C:\Users\rbeasley\AppData\Local\Microsoft\Windows\Temporary Internet Files\Content.Outlook\6R05L8Z9\shutterstock_2431319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19970"/>
            <a:ext cx="3684624" cy="274611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4170201" y="-176748"/>
            <a:ext cx="184666" cy="369332"/>
          </a:xfrm>
          <a:prstGeom prst="rect">
            <a:avLst/>
          </a:prstGeom>
          <a:noFill/>
        </p:spPr>
        <p:txBody>
          <a:bodyPr wrap="none" rtlCol="0">
            <a:spAutoFit/>
          </a:bodyPr>
          <a:lstStyle/>
          <a:p>
            <a:endParaRPr lang="en-US" dirty="0"/>
          </a:p>
        </p:txBody>
      </p:sp>
      <p:cxnSp>
        <p:nvCxnSpPr>
          <p:cNvPr id="9" name="Straight Connector 8"/>
          <p:cNvCxnSpPr/>
          <p:nvPr/>
        </p:nvCxnSpPr>
        <p:spPr>
          <a:xfrm>
            <a:off x="3684624" y="1172161"/>
            <a:ext cx="0" cy="4664170"/>
          </a:xfrm>
          <a:prstGeom prst="line">
            <a:avLst/>
          </a:prstGeom>
          <a:ln w="12700" cmpd="sng">
            <a:solidFill>
              <a:srgbClr val="0D76BD"/>
            </a:solidFill>
          </a:ln>
          <a:effectLst/>
        </p:spPr>
        <p:style>
          <a:lnRef idx="2">
            <a:schemeClr val="accent1"/>
          </a:lnRef>
          <a:fillRef idx="0">
            <a:schemeClr val="accent1"/>
          </a:fillRef>
          <a:effectRef idx="1">
            <a:schemeClr val="accent1"/>
          </a:effectRef>
          <a:fontRef idx="minor">
            <a:schemeClr val="tx1"/>
          </a:fontRef>
        </p:style>
      </p:cxnSp>
      <p:pic>
        <p:nvPicPr>
          <p:cNvPr id="10" name="Picture 9"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9872" y="6131750"/>
            <a:ext cx="1270681" cy="564580"/>
          </a:xfrm>
          <a:prstGeom prst="rect">
            <a:avLst/>
          </a:prstGeom>
        </p:spPr>
      </p:pic>
    </p:spTree>
    <p:extLst>
      <p:ext uri="{BB962C8B-B14F-4D97-AF65-F5344CB8AC3E}">
        <p14:creationId xmlns:p14="http://schemas.microsoft.com/office/powerpoint/2010/main" val="1642745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82736"/>
            <a:ext cx="8229600" cy="700995"/>
          </a:xfrm>
        </p:spPr>
        <p:txBody>
          <a:bodyPr>
            <a:noAutofit/>
          </a:bodyPr>
          <a:lstStyle/>
          <a:p>
            <a:r>
              <a:rPr lang="en-US" sz="3200" dirty="0" smtClean="0">
                <a:solidFill>
                  <a:schemeClr val="bg1"/>
                </a:solidFill>
                <a:latin typeface="Arial"/>
                <a:cs typeface="Arial"/>
              </a:rPr>
              <a:t>SFWIB Governance</a:t>
            </a:r>
            <a:r>
              <a:rPr lang="en-US" sz="3200" dirty="0">
                <a:solidFill>
                  <a:schemeClr val="bg1"/>
                </a:solidFill>
                <a:latin typeface="Arial"/>
                <a:cs typeface="Arial"/>
              </a:rPr>
              <a:t/>
            </a:r>
            <a:br>
              <a:rPr lang="en-US" sz="3200" dirty="0">
                <a:solidFill>
                  <a:schemeClr val="bg1"/>
                </a:solidFill>
                <a:latin typeface="Arial"/>
                <a:cs typeface="Arial"/>
              </a:rPr>
            </a:br>
            <a:r>
              <a:rPr lang="en-US" sz="3200" dirty="0" smtClean="0">
                <a:solidFill>
                  <a:schemeClr val="bg1"/>
                </a:solidFill>
                <a:latin typeface="Helvetica"/>
              </a:rPr>
              <a:t>SFWIB Strategic Goals</a:t>
            </a:r>
            <a:endParaRPr lang="en-US" sz="3200" dirty="0">
              <a:solidFill>
                <a:schemeClr val="bg1"/>
              </a:solidFill>
              <a:latin typeface="Helvetica"/>
            </a:endParaRPr>
          </a:p>
        </p:txBody>
      </p:sp>
      <p:sp>
        <p:nvSpPr>
          <p:cNvPr id="4" name="TextBox 3"/>
          <p:cNvSpPr txBox="1"/>
          <p:nvPr/>
        </p:nvSpPr>
        <p:spPr>
          <a:xfrm>
            <a:off x="4170201" y="-176748"/>
            <a:ext cx="184666" cy="369332"/>
          </a:xfrm>
          <a:prstGeom prst="rect">
            <a:avLst/>
          </a:prstGeom>
          <a:noFill/>
        </p:spPr>
        <p:txBody>
          <a:bodyPr wrap="none" rtlCol="0">
            <a:spAutoFit/>
          </a:bodyPr>
          <a:lstStyle/>
          <a:p>
            <a:endParaRPr lang="en-US" dirty="0"/>
          </a:p>
        </p:txBody>
      </p:sp>
      <p:pic>
        <p:nvPicPr>
          <p:cNvPr id="10" name="Picture 9"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6131750"/>
            <a:ext cx="1270681" cy="564580"/>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069" y="936852"/>
            <a:ext cx="8445731" cy="5272755"/>
          </a:xfrm>
        </p:spPr>
      </p:pic>
    </p:spTree>
    <p:extLst>
      <p:ext uri="{BB962C8B-B14F-4D97-AF65-F5344CB8AC3E}">
        <p14:creationId xmlns:p14="http://schemas.microsoft.com/office/powerpoint/2010/main" val="7221210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82736"/>
            <a:ext cx="8229600" cy="700995"/>
          </a:xfrm>
        </p:spPr>
        <p:txBody>
          <a:bodyPr>
            <a:noAutofit/>
          </a:bodyPr>
          <a:lstStyle/>
          <a:p>
            <a:r>
              <a:rPr lang="en-US" sz="3200" dirty="0" smtClean="0">
                <a:solidFill>
                  <a:schemeClr val="bg1"/>
                </a:solidFill>
                <a:latin typeface="Arial"/>
                <a:cs typeface="Arial"/>
              </a:rPr>
              <a:t>SFWIB Governance</a:t>
            </a:r>
            <a:r>
              <a:rPr lang="en-US" sz="3200" dirty="0">
                <a:solidFill>
                  <a:schemeClr val="bg1"/>
                </a:solidFill>
                <a:latin typeface="Arial"/>
                <a:cs typeface="Arial"/>
              </a:rPr>
              <a:t/>
            </a:r>
            <a:br>
              <a:rPr lang="en-US" sz="3200" dirty="0">
                <a:solidFill>
                  <a:schemeClr val="bg1"/>
                </a:solidFill>
                <a:latin typeface="Arial"/>
                <a:cs typeface="Arial"/>
              </a:rPr>
            </a:br>
            <a:r>
              <a:rPr lang="en-US" sz="3200" dirty="0" smtClean="0">
                <a:solidFill>
                  <a:schemeClr val="bg1"/>
                </a:solidFill>
                <a:latin typeface="Helvetica"/>
              </a:rPr>
              <a:t>SFWIB Strategic Goals</a:t>
            </a:r>
            <a:endParaRPr lang="en-US" sz="3200" dirty="0">
              <a:solidFill>
                <a:schemeClr val="bg1"/>
              </a:solidFill>
              <a:latin typeface="Helvetica"/>
            </a:endParaRPr>
          </a:p>
        </p:txBody>
      </p:sp>
      <p:sp>
        <p:nvSpPr>
          <p:cNvPr id="4" name="TextBox 3"/>
          <p:cNvSpPr txBox="1"/>
          <p:nvPr/>
        </p:nvSpPr>
        <p:spPr>
          <a:xfrm>
            <a:off x="4170201" y="-176748"/>
            <a:ext cx="184666" cy="369332"/>
          </a:xfrm>
          <a:prstGeom prst="rect">
            <a:avLst/>
          </a:prstGeom>
          <a:noFill/>
        </p:spPr>
        <p:txBody>
          <a:bodyPr wrap="none" rtlCol="0">
            <a:spAutoFit/>
          </a:bodyPr>
          <a:lstStyle/>
          <a:p>
            <a:endParaRPr lang="en-US" dirty="0"/>
          </a:p>
        </p:txBody>
      </p:sp>
      <p:pic>
        <p:nvPicPr>
          <p:cNvPr id="10" name="Picture 9"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9872" y="6131750"/>
            <a:ext cx="1270681" cy="564580"/>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936852"/>
            <a:ext cx="8171411" cy="5189311"/>
          </a:xfrm>
        </p:spPr>
      </p:pic>
    </p:spTree>
    <p:extLst>
      <p:ext uri="{BB962C8B-B14F-4D97-AF65-F5344CB8AC3E}">
        <p14:creationId xmlns:p14="http://schemas.microsoft.com/office/powerpoint/2010/main" val="2784222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72576"/>
            <a:ext cx="8229600" cy="700995"/>
          </a:xfrm>
        </p:spPr>
        <p:txBody>
          <a:bodyPr>
            <a:normAutofit/>
          </a:bodyPr>
          <a:lstStyle/>
          <a:p>
            <a:r>
              <a:rPr lang="en-US" sz="3600" dirty="0" smtClean="0">
                <a:solidFill>
                  <a:schemeClr val="bg1"/>
                </a:solidFill>
                <a:latin typeface="Helvetica"/>
              </a:rPr>
              <a:t>WIOA Federal Performance Indicators</a:t>
            </a:r>
            <a:endParaRPr lang="en-US" sz="3600" dirty="0">
              <a:solidFill>
                <a:schemeClr val="bg1"/>
              </a:solidFill>
              <a:latin typeface="Helvetica"/>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83" y="5765534"/>
            <a:ext cx="2112119" cy="901088"/>
          </a:xfrm>
          <a:prstGeom prst="rect">
            <a:avLst/>
          </a:prstGeom>
        </p:spPr>
      </p:pic>
      <p:sp>
        <p:nvSpPr>
          <p:cNvPr id="5" name="Content Placeholder 4"/>
          <p:cNvSpPr>
            <a:spLocks noGrp="1"/>
          </p:cNvSpPr>
          <p:nvPr>
            <p:ph idx="1"/>
          </p:nvPr>
        </p:nvSpPr>
        <p:spPr>
          <a:xfrm>
            <a:off x="457200" y="1350818"/>
            <a:ext cx="8229600" cy="4525963"/>
          </a:xfrm>
        </p:spPr>
        <p:txBody>
          <a:bodyPr/>
          <a:lstStyle/>
          <a:p>
            <a:r>
              <a:rPr lang="en-US" sz="4000" dirty="0" smtClean="0"/>
              <a:t>WIOA Adult, Dislocated Workers &amp; Youth:</a:t>
            </a:r>
          </a:p>
          <a:p>
            <a:pPr lvl="1"/>
            <a:r>
              <a:rPr lang="en-US" sz="3200" dirty="0" smtClean="0"/>
              <a:t>Employment 2</a:t>
            </a:r>
            <a:r>
              <a:rPr lang="en-US" sz="3200" baseline="30000" dirty="0" smtClean="0"/>
              <a:t>nd</a:t>
            </a:r>
            <a:r>
              <a:rPr lang="en-US" sz="3200" dirty="0" smtClean="0"/>
              <a:t> Quarter after Exit</a:t>
            </a:r>
          </a:p>
          <a:p>
            <a:pPr lvl="1"/>
            <a:r>
              <a:rPr lang="en-US" sz="3200" dirty="0" smtClean="0"/>
              <a:t>Employment 4</a:t>
            </a:r>
            <a:r>
              <a:rPr lang="en-US" sz="3200" baseline="30000" dirty="0" smtClean="0"/>
              <a:t>th</a:t>
            </a:r>
            <a:r>
              <a:rPr lang="en-US" sz="3200" dirty="0" smtClean="0"/>
              <a:t> Quarter after Exit</a:t>
            </a:r>
          </a:p>
          <a:p>
            <a:pPr lvl="1"/>
            <a:r>
              <a:rPr lang="en-US" sz="3200" dirty="0" smtClean="0"/>
              <a:t>Median Earnings</a:t>
            </a:r>
          </a:p>
          <a:p>
            <a:pPr lvl="1"/>
            <a:r>
              <a:rPr lang="en-US" sz="3200" dirty="0" smtClean="0"/>
              <a:t>Credential Attainment</a:t>
            </a:r>
          </a:p>
          <a:p>
            <a:pPr lvl="1"/>
            <a:r>
              <a:rPr lang="en-US" sz="3200" dirty="0" smtClean="0"/>
              <a:t>Measurable Skills Gain</a:t>
            </a:r>
          </a:p>
        </p:txBody>
      </p:sp>
    </p:spTree>
    <p:extLst>
      <p:ext uri="{BB962C8B-B14F-4D97-AF65-F5344CB8AC3E}">
        <p14:creationId xmlns:p14="http://schemas.microsoft.com/office/powerpoint/2010/main" val="6054346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a:bodyPr>
          <a:lstStyle/>
          <a:p>
            <a:r>
              <a:rPr lang="en-US" sz="3600" dirty="0" smtClean="0">
                <a:solidFill>
                  <a:schemeClr val="bg1"/>
                </a:solidFill>
                <a:latin typeface="Helvetica"/>
              </a:rPr>
              <a:t>WIOA Federal Performance Indicators</a:t>
            </a:r>
            <a:endParaRPr lang="en-US" sz="3600" dirty="0">
              <a:solidFill>
                <a:schemeClr val="bg1"/>
              </a:solidFill>
              <a:latin typeface="Helvetica"/>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83" y="5765534"/>
            <a:ext cx="2112119" cy="901088"/>
          </a:xfrm>
          <a:prstGeom prst="rect">
            <a:avLst/>
          </a:prstGeom>
        </p:spPr>
      </p:pic>
      <p:sp>
        <p:nvSpPr>
          <p:cNvPr id="5" name="Content Placeholder 4"/>
          <p:cNvSpPr>
            <a:spLocks noGrp="1"/>
          </p:cNvSpPr>
          <p:nvPr>
            <p:ph idx="1"/>
          </p:nvPr>
        </p:nvSpPr>
        <p:spPr>
          <a:xfrm>
            <a:off x="457200" y="1350818"/>
            <a:ext cx="8229600" cy="4525963"/>
          </a:xfrm>
        </p:spPr>
        <p:txBody>
          <a:bodyPr/>
          <a:lstStyle/>
          <a:p>
            <a:r>
              <a:rPr lang="en-US" sz="4000" dirty="0" smtClean="0"/>
              <a:t>Wagner-Peyser Program:</a:t>
            </a:r>
          </a:p>
          <a:p>
            <a:pPr lvl="1"/>
            <a:r>
              <a:rPr lang="en-US" sz="3200" dirty="0" smtClean="0"/>
              <a:t>Employment 2</a:t>
            </a:r>
            <a:r>
              <a:rPr lang="en-US" sz="3200" baseline="30000" dirty="0" smtClean="0"/>
              <a:t>nd</a:t>
            </a:r>
            <a:r>
              <a:rPr lang="en-US" sz="3200" dirty="0" smtClean="0"/>
              <a:t> Quarter after Exit</a:t>
            </a:r>
          </a:p>
          <a:p>
            <a:pPr lvl="1"/>
            <a:r>
              <a:rPr lang="en-US" sz="3200" dirty="0" smtClean="0"/>
              <a:t>Employment 4</a:t>
            </a:r>
            <a:r>
              <a:rPr lang="en-US" sz="3200" baseline="30000" dirty="0" smtClean="0"/>
              <a:t>th</a:t>
            </a:r>
            <a:r>
              <a:rPr lang="en-US" sz="3200" dirty="0" smtClean="0"/>
              <a:t> Quarter after Exit</a:t>
            </a:r>
          </a:p>
          <a:p>
            <a:pPr lvl="1"/>
            <a:r>
              <a:rPr lang="en-US" sz="3200" dirty="0" smtClean="0"/>
              <a:t>Median Earnings</a:t>
            </a:r>
          </a:p>
        </p:txBody>
      </p:sp>
    </p:spTree>
    <p:extLst>
      <p:ext uri="{BB962C8B-B14F-4D97-AF65-F5344CB8AC3E}">
        <p14:creationId xmlns:p14="http://schemas.microsoft.com/office/powerpoint/2010/main" val="3845618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a:bodyPr>
          <a:lstStyle/>
          <a:p>
            <a:r>
              <a:rPr lang="en-US" sz="3600" dirty="0" smtClean="0">
                <a:solidFill>
                  <a:schemeClr val="bg1"/>
                </a:solidFill>
                <a:latin typeface="Helvetica"/>
              </a:rPr>
              <a:t>Performance Indicators</a:t>
            </a:r>
            <a:endParaRPr lang="en-US" sz="3600" dirty="0">
              <a:solidFill>
                <a:schemeClr val="bg1"/>
              </a:solidFill>
              <a:latin typeface="Helvetica"/>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83" y="5765534"/>
            <a:ext cx="2112119" cy="901088"/>
          </a:xfrm>
          <a:prstGeom prst="rect">
            <a:avLst/>
          </a:prstGeom>
        </p:spPr>
      </p:pic>
      <p:graphicFrame>
        <p:nvGraphicFramePr>
          <p:cNvPr id="7" name="Content Placeholder 6"/>
          <p:cNvGraphicFramePr>
            <a:graphicFrameLocks noGrp="1"/>
          </p:cNvGraphicFramePr>
          <p:nvPr>
            <p:ph idx="1"/>
            <p:extLst>
              <p:ext uri="{D42A27DB-BD31-4B8C-83A1-F6EECF244321}">
                <p14:modId xmlns:p14="http://schemas.microsoft.com/office/powerpoint/2010/main" val="2175085104"/>
              </p:ext>
            </p:extLst>
          </p:nvPr>
        </p:nvGraphicFramePr>
        <p:xfrm>
          <a:off x="628650" y="1071206"/>
          <a:ext cx="7886700" cy="4625340"/>
        </p:xfrm>
        <a:graphic>
          <a:graphicData uri="http://schemas.openxmlformats.org/drawingml/2006/table">
            <a:tbl>
              <a:tblPr>
                <a:tableStyleId>{5C22544A-7EE6-4342-B048-85BDC9FD1C3A}</a:tableStyleId>
              </a:tblPr>
              <a:tblGrid>
                <a:gridCol w="1948296">
                  <a:extLst>
                    <a:ext uri="{9D8B030D-6E8A-4147-A177-3AD203B41FA5}">
                      <a16:colId xmlns:a16="http://schemas.microsoft.com/office/drawing/2014/main" val="447017588"/>
                    </a:ext>
                  </a:extLst>
                </a:gridCol>
                <a:gridCol w="1484601">
                  <a:extLst>
                    <a:ext uri="{9D8B030D-6E8A-4147-A177-3AD203B41FA5}">
                      <a16:colId xmlns:a16="http://schemas.microsoft.com/office/drawing/2014/main" val="882690633"/>
                    </a:ext>
                  </a:extLst>
                </a:gridCol>
                <a:gridCol w="1484601">
                  <a:extLst>
                    <a:ext uri="{9D8B030D-6E8A-4147-A177-3AD203B41FA5}">
                      <a16:colId xmlns:a16="http://schemas.microsoft.com/office/drawing/2014/main" val="1555445952"/>
                    </a:ext>
                  </a:extLst>
                </a:gridCol>
                <a:gridCol w="1484601">
                  <a:extLst>
                    <a:ext uri="{9D8B030D-6E8A-4147-A177-3AD203B41FA5}">
                      <a16:colId xmlns:a16="http://schemas.microsoft.com/office/drawing/2014/main" val="339497354"/>
                    </a:ext>
                  </a:extLst>
                </a:gridCol>
                <a:gridCol w="1484601">
                  <a:extLst>
                    <a:ext uri="{9D8B030D-6E8A-4147-A177-3AD203B41FA5}">
                      <a16:colId xmlns:a16="http://schemas.microsoft.com/office/drawing/2014/main" val="2113675825"/>
                    </a:ext>
                  </a:extLst>
                </a:gridCol>
              </a:tblGrid>
              <a:tr h="466959">
                <a:tc>
                  <a:txBody>
                    <a:bodyPr/>
                    <a:lstStyle/>
                    <a:p>
                      <a:pPr algn="ctr" fontAlgn="ctr"/>
                      <a:r>
                        <a:rPr lang="en-US" dirty="0">
                          <a:solidFill>
                            <a:schemeClr val="bg1"/>
                          </a:solidFill>
                        </a:rPr>
                        <a:t>Performance Indicators</a:t>
                      </a:r>
                    </a:p>
                  </a:txBody>
                  <a:tcPr marL="9525" marR="9525" marT="9525" marB="0" anchor="ctr">
                    <a:solidFill>
                      <a:srgbClr val="0070C0"/>
                    </a:solidFill>
                  </a:tcPr>
                </a:tc>
                <a:tc>
                  <a:txBody>
                    <a:bodyPr/>
                    <a:lstStyle/>
                    <a:p>
                      <a:pPr algn="ctr" fontAlgn="ctr"/>
                      <a:r>
                        <a:rPr lang="en-US" dirty="0">
                          <a:solidFill>
                            <a:schemeClr val="bg1"/>
                          </a:solidFill>
                        </a:rPr>
                        <a:t>PY20-21</a:t>
                      </a:r>
                    </a:p>
                  </a:txBody>
                  <a:tcPr marL="9525" marR="9525" marT="9525" marB="0" anchor="ctr">
                    <a:solidFill>
                      <a:srgbClr val="0070C0"/>
                    </a:solidFill>
                  </a:tcPr>
                </a:tc>
                <a:tc>
                  <a:txBody>
                    <a:bodyPr/>
                    <a:lstStyle/>
                    <a:p>
                      <a:pPr algn="ctr" fontAlgn="ctr"/>
                      <a:r>
                        <a:rPr lang="en-US" dirty="0">
                          <a:solidFill>
                            <a:schemeClr val="bg1"/>
                          </a:solidFill>
                        </a:rPr>
                        <a:t>PY21-22</a:t>
                      </a:r>
                    </a:p>
                  </a:txBody>
                  <a:tcPr marL="9525" marR="9525" marT="9525" marB="0" anchor="ctr">
                    <a:solidFill>
                      <a:srgbClr val="0070C0"/>
                    </a:solidFill>
                  </a:tcPr>
                </a:tc>
                <a:tc>
                  <a:txBody>
                    <a:bodyPr/>
                    <a:lstStyle/>
                    <a:p>
                      <a:pPr algn="ctr" fontAlgn="ctr"/>
                      <a:r>
                        <a:rPr lang="en-US" dirty="0" smtClean="0">
                          <a:solidFill>
                            <a:schemeClr val="bg1"/>
                          </a:solidFill>
                        </a:rPr>
                        <a:t>PY22-23</a:t>
                      </a:r>
                      <a:endParaRPr lang="en-US" dirty="0">
                        <a:solidFill>
                          <a:schemeClr val="bg1"/>
                        </a:solidFill>
                      </a:endParaRPr>
                    </a:p>
                  </a:txBody>
                  <a:tcPr marL="9525" marR="9525" marT="9525" marB="0" anchor="ctr">
                    <a:solidFill>
                      <a:srgbClr val="0070C0"/>
                    </a:solidFill>
                  </a:tcPr>
                </a:tc>
                <a:tc>
                  <a:txBody>
                    <a:bodyPr/>
                    <a:lstStyle/>
                    <a:p>
                      <a:pPr algn="ctr" fontAlgn="ctr"/>
                      <a:r>
                        <a:rPr lang="en-US" dirty="0" smtClean="0">
                          <a:solidFill>
                            <a:schemeClr val="bg1"/>
                          </a:solidFill>
                        </a:rPr>
                        <a:t>PY23-24</a:t>
                      </a:r>
                      <a:endParaRPr lang="en-US" dirty="0">
                        <a:solidFill>
                          <a:schemeClr val="bg1"/>
                        </a:solidFill>
                      </a:endParaRPr>
                    </a:p>
                  </a:txBody>
                  <a:tcPr marL="9525" marR="9525" marT="9525" marB="0" anchor="ctr">
                    <a:solidFill>
                      <a:srgbClr val="0070C0"/>
                    </a:solidFill>
                  </a:tcPr>
                </a:tc>
                <a:extLst>
                  <a:ext uri="{0D108BD9-81ED-4DB2-BD59-A6C34878D82A}">
                    <a16:rowId xmlns:a16="http://schemas.microsoft.com/office/drawing/2014/main" val="3001034417"/>
                  </a:ext>
                </a:extLst>
              </a:tr>
              <a:tr h="515749">
                <a:tc>
                  <a:txBody>
                    <a:bodyPr/>
                    <a:lstStyle/>
                    <a:p>
                      <a:pPr algn="l" fontAlgn="ctr"/>
                      <a:r>
                        <a:rPr lang="en-US" sz="1400" b="1" u="none" strike="noStrike" dirty="0">
                          <a:solidFill>
                            <a:schemeClr val="bg1"/>
                          </a:solidFill>
                          <a:effectLst/>
                        </a:rPr>
                        <a:t>$ Dollars Invested</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$40,634,666.24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$27,839,806.16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 $   38,347,477.00 </a:t>
                      </a:r>
                      <a:endParaRPr lang="en-US" sz="1500" b="1"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r" fontAlgn="b">
                        <a:lnSpc>
                          <a:spcPct val="250000"/>
                        </a:lnSpc>
                      </a:pPr>
                      <a:r>
                        <a:rPr lang="en-US" sz="1500" b="1" u="none" strike="noStrike" dirty="0">
                          <a:effectLst/>
                        </a:rPr>
                        <a:t>$35,607,316.47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18419603"/>
                  </a:ext>
                </a:extLst>
              </a:tr>
              <a:tr h="515749">
                <a:tc>
                  <a:txBody>
                    <a:bodyPr/>
                    <a:lstStyle/>
                    <a:p>
                      <a:pPr algn="l" fontAlgn="ctr"/>
                      <a:r>
                        <a:rPr lang="en-US" sz="1400" b="1" u="none" strike="noStrike" dirty="0">
                          <a:solidFill>
                            <a:schemeClr val="bg1"/>
                          </a:solidFill>
                          <a:effectLst/>
                        </a:rPr>
                        <a:t># of Placements</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11,446</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4,182</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4,375</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6,668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716977678"/>
                  </a:ext>
                </a:extLst>
              </a:tr>
              <a:tr h="515749">
                <a:tc>
                  <a:txBody>
                    <a:bodyPr/>
                    <a:lstStyle/>
                    <a:p>
                      <a:pPr algn="l" fontAlgn="ctr"/>
                      <a:r>
                        <a:rPr lang="en-US" sz="1400" b="1" u="none" strike="noStrike" dirty="0">
                          <a:solidFill>
                            <a:schemeClr val="bg1"/>
                          </a:solidFill>
                          <a:effectLst/>
                        </a:rPr>
                        <a:t>Avg. Wage</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$12.39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$14.16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$14.24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$14.57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98420869"/>
                  </a:ext>
                </a:extLst>
              </a:tr>
              <a:tr h="515749">
                <a:tc>
                  <a:txBody>
                    <a:bodyPr/>
                    <a:lstStyle/>
                    <a:p>
                      <a:pPr algn="l" fontAlgn="ctr"/>
                      <a:r>
                        <a:rPr lang="en-US" sz="1400" b="1" u="none" strike="noStrike" dirty="0">
                          <a:solidFill>
                            <a:schemeClr val="bg1"/>
                          </a:solidFill>
                          <a:effectLst/>
                        </a:rPr>
                        <a:t>Cost Per Placement</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$3,550.12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$6,657.06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 $            8,765.14 </a:t>
                      </a:r>
                      <a:endParaRPr lang="en-US" sz="1500" b="1"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r" fontAlgn="b">
                        <a:lnSpc>
                          <a:spcPct val="250000"/>
                        </a:lnSpc>
                      </a:pPr>
                      <a:r>
                        <a:rPr lang="en-US" sz="1500" b="1" u="none" strike="noStrike" dirty="0">
                          <a:effectLst/>
                        </a:rPr>
                        <a:t> $            5,340.30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320873062"/>
                  </a:ext>
                </a:extLst>
              </a:tr>
              <a:tr h="515749">
                <a:tc>
                  <a:txBody>
                    <a:bodyPr/>
                    <a:lstStyle/>
                    <a:p>
                      <a:pPr algn="l" fontAlgn="ctr"/>
                      <a:r>
                        <a:rPr lang="en-US" sz="1400" b="1" u="none" strike="noStrike" dirty="0">
                          <a:solidFill>
                            <a:schemeClr val="bg1"/>
                          </a:solidFill>
                          <a:effectLst/>
                        </a:rPr>
                        <a:t>Economic Benefit </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$22,221.08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$22,795.74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 $          20,854.06 </a:t>
                      </a:r>
                      <a:endParaRPr lang="en-US" sz="1500" b="1"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r" fontAlgn="b">
                        <a:lnSpc>
                          <a:spcPct val="250000"/>
                        </a:lnSpc>
                      </a:pPr>
                      <a:r>
                        <a:rPr lang="en-US" sz="1500" b="1" u="none" strike="noStrike" dirty="0">
                          <a:effectLst/>
                        </a:rPr>
                        <a:t> $          24,965.30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899828503"/>
                  </a:ext>
                </a:extLst>
              </a:tr>
              <a:tr h="515749">
                <a:tc>
                  <a:txBody>
                    <a:bodyPr/>
                    <a:lstStyle/>
                    <a:p>
                      <a:pPr algn="l" fontAlgn="ctr"/>
                      <a:r>
                        <a:rPr lang="en-US" sz="1400" b="1" u="none" strike="noStrike" dirty="0">
                          <a:solidFill>
                            <a:schemeClr val="bg1"/>
                          </a:solidFill>
                          <a:effectLst/>
                        </a:rPr>
                        <a:t>ROI</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$6.26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$3.42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 $                   2.38 </a:t>
                      </a:r>
                      <a:endParaRPr lang="en-US" sz="1500" b="1"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r" fontAlgn="b">
                        <a:lnSpc>
                          <a:spcPct val="250000"/>
                        </a:lnSpc>
                      </a:pPr>
                      <a:r>
                        <a:rPr lang="en-US" sz="1500" b="1" u="none" strike="noStrike" dirty="0">
                          <a:effectLst/>
                        </a:rPr>
                        <a:t> $                   4.67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488566345"/>
                  </a:ext>
                </a:extLst>
              </a:tr>
              <a:tr h="515749">
                <a:tc>
                  <a:txBody>
                    <a:bodyPr/>
                    <a:lstStyle/>
                    <a:p>
                      <a:pPr algn="l" fontAlgn="ctr"/>
                      <a:r>
                        <a:rPr lang="en-US" sz="1400" b="1" u="none" strike="noStrike" dirty="0">
                          <a:solidFill>
                            <a:schemeClr val="bg1"/>
                          </a:solidFill>
                          <a:effectLst/>
                        </a:rPr>
                        <a:t>Economic Impact </a:t>
                      </a:r>
                      <a:endParaRPr lang="en-US" sz="1400" b="1" i="0" u="none" strike="noStrike" dirty="0">
                        <a:solidFill>
                          <a:schemeClr val="bg1"/>
                        </a:solidFill>
                        <a:effectLst/>
                        <a:latin typeface="Times New Roman" panose="02020603050405020304" pitchFamily="18" charset="0"/>
                      </a:endParaRPr>
                    </a:p>
                  </a:txBody>
                  <a:tcPr marL="9525" marR="9525" marT="9525" marB="0" anchor="ctr">
                    <a:solidFill>
                      <a:srgbClr val="0070C0"/>
                    </a:solidFill>
                  </a:tcPr>
                </a:tc>
                <a:tc>
                  <a:txBody>
                    <a:bodyPr/>
                    <a:lstStyle/>
                    <a:p>
                      <a:pPr algn="r" fontAlgn="ctr">
                        <a:lnSpc>
                          <a:spcPct val="250000"/>
                        </a:lnSpc>
                      </a:pPr>
                      <a:r>
                        <a:rPr lang="en-US" sz="1500" b="1" u="none" strike="noStrike" dirty="0">
                          <a:effectLst/>
                        </a:rPr>
                        <a:t>$254,342,488.96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ctr">
                        <a:lnSpc>
                          <a:spcPct val="250000"/>
                        </a:lnSpc>
                      </a:pPr>
                      <a:r>
                        <a:rPr lang="en-US" sz="1500" b="1" u="none" strike="noStrike" dirty="0">
                          <a:effectLst/>
                        </a:rPr>
                        <a:t>$95,331,803.44 </a:t>
                      </a:r>
                      <a:endParaRPr lang="en-US" sz="15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r" fontAlgn="b">
                        <a:lnSpc>
                          <a:spcPct val="250000"/>
                        </a:lnSpc>
                      </a:pPr>
                      <a:r>
                        <a:rPr lang="en-US" sz="1500" b="1" u="none" strike="noStrike" dirty="0">
                          <a:effectLst/>
                        </a:rPr>
                        <a:t> $   91,236,523.00 </a:t>
                      </a:r>
                      <a:endParaRPr lang="en-US" sz="1500" b="1"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r" fontAlgn="b">
                        <a:lnSpc>
                          <a:spcPct val="250000"/>
                        </a:lnSpc>
                      </a:pPr>
                      <a:r>
                        <a:rPr lang="en-US" sz="1500" b="1" u="none" strike="noStrike" dirty="0">
                          <a:effectLst/>
                        </a:rPr>
                        <a:t> $ 166,460,322.47 </a:t>
                      </a:r>
                      <a:endParaRPr lang="en-US" sz="15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79370936"/>
                  </a:ext>
                </a:extLst>
              </a:tr>
            </a:tbl>
          </a:graphicData>
        </a:graphic>
      </p:graphicFrame>
    </p:spTree>
    <p:extLst>
      <p:ext uri="{BB962C8B-B14F-4D97-AF65-F5344CB8AC3E}">
        <p14:creationId xmlns:p14="http://schemas.microsoft.com/office/powerpoint/2010/main" val="1033013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a:bodyPr>
          <a:lstStyle/>
          <a:p>
            <a:r>
              <a:rPr lang="en-US" sz="3600" dirty="0" smtClean="0">
                <a:solidFill>
                  <a:schemeClr val="bg1"/>
                </a:solidFill>
                <a:latin typeface="Helvetica"/>
              </a:rPr>
              <a:t>2023-24 New Program Funding</a:t>
            </a:r>
            <a:endParaRPr lang="en-US" sz="3600" dirty="0">
              <a:solidFill>
                <a:schemeClr val="bg1"/>
              </a:solidFill>
              <a:latin typeface="Helvetica"/>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83" y="5585704"/>
            <a:ext cx="2879889" cy="108091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072812630"/>
              </p:ext>
            </p:extLst>
          </p:nvPr>
        </p:nvGraphicFramePr>
        <p:xfrm>
          <a:off x="518745" y="1335162"/>
          <a:ext cx="8106510" cy="4019439"/>
        </p:xfrm>
        <a:graphic>
          <a:graphicData uri="http://schemas.openxmlformats.org/drawingml/2006/table">
            <a:tbl>
              <a:tblPr firstRow="1" firstCol="1" bandRow="1">
                <a:tableStyleId>{5C22544A-7EE6-4342-B048-85BDC9FD1C3A}</a:tableStyleId>
              </a:tblPr>
              <a:tblGrid>
                <a:gridCol w="1867943">
                  <a:extLst>
                    <a:ext uri="{9D8B030D-6E8A-4147-A177-3AD203B41FA5}">
                      <a16:colId xmlns:a16="http://schemas.microsoft.com/office/drawing/2014/main" val="2976180025"/>
                    </a:ext>
                  </a:extLst>
                </a:gridCol>
                <a:gridCol w="1468965">
                  <a:extLst>
                    <a:ext uri="{9D8B030D-6E8A-4147-A177-3AD203B41FA5}">
                      <a16:colId xmlns:a16="http://schemas.microsoft.com/office/drawing/2014/main" val="847394628"/>
                    </a:ext>
                  </a:extLst>
                </a:gridCol>
                <a:gridCol w="1713792">
                  <a:extLst>
                    <a:ext uri="{9D8B030D-6E8A-4147-A177-3AD203B41FA5}">
                      <a16:colId xmlns:a16="http://schemas.microsoft.com/office/drawing/2014/main" val="749309521"/>
                    </a:ext>
                  </a:extLst>
                </a:gridCol>
                <a:gridCol w="1550574">
                  <a:extLst>
                    <a:ext uri="{9D8B030D-6E8A-4147-A177-3AD203B41FA5}">
                      <a16:colId xmlns:a16="http://schemas.microsoft.com/office/drawing/2014/main" val="1722695100"/>
                    </a:ext>
                  </a:extLst>
                </a:gridCol>
                <a:gridCol w="1505236">
                  <a:extLst>
                    <a:ext uri="{9D8B030D-6E8A-4147-A177-3AD203B41FA5}">
                      <a16:colId xmlns:a16="http://schemas.microsoft.com/office/drawing/2014/main" val="1013437789"/>
                    </a:ext>
                  </a:extLst>
                </a:gridCol>
              </a:tblGrid>
              <a:tr h="503509">
                <a:tc>
                  <a:txBody>
                    <a:bodyPr/>
                    <a:lstStyle/>
                    <a:p>
                      <a:pPr marL="0" marR="0" algn="ctr">
                        <a:lnSpc>
                          <a:spcPct val="115000"/>
                        </a:lnSpc>
                        <a:spcBef>
                          <a:spcPts val="0"/>
                        </a:spcBef>
                        <a:spcAft>
                          <a:spcPts val="0"/>
                        </a:spcAft>
                      </a:pPr>
                      <a:r>
                        <a:rPr lang="en-US" sz="1600" dirty="0">
                          <a:effectLst/>
                        </a:rPr>
                        <a:t>Funding Streams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PY22-23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fontAlgn="ctr">
                        <a:lnSpc>
                          <a:spcPct val="100000"/>
                        </a:lnSpc>
                      </a:pPr>
                      <a:r>
                        <a:rPr lang="en-US" sz="1600" b="1" i="0" u="none" strike="noStrike" dirty="0" smtClean="0">
                          <a:solidFill>
                            <a:schemeClr val="bg1"/>
                          </a:solidFill>
                          <a:effectLst/>
                          <a:latin typeface="+mn-lt"/>
                        </a:rPr>
                        <a:t>PY23-24</a:t>
                      </a:r>
                      <a:r>
                        <a:rPr lang="en-US" sz="1600" b="1" i="0" u="none" strike="noStrike" dirty="0" smtClean="0">
                          <a:solidFill>
                            <a:srgbClr val="000000"/>
                          </a:solidFill>
                          <a:effectLst/>
                          <a:latin typeface="+mn-lt"/>
                        </a:rPr>
                        <a:t> </a:t>
                      </a:r>
                      <a:endParaRPr lang="en-US" sz="1600" b="1" i="0" u="none" strike="noStrike" dirty="0">
                        <a:solidFill>
                          <a:srgbClr val="000000"/>
                        </a:solidFill>
                        <a:effectLst/>
                        <a:latin typeface="+mn-lt"/>
                      </a:endParaRPr>
                    </a:p>
                  </a:txBody>
                  <a:tcPr marL="9525" marR="9525" marT="9525" marB="0" anchor="ctr"/>
                </a:tc>
                <a:tc>
                  <a:txBody>
                    <a:bodyPr/>
                    <a:lstStyle/>
                    <a:p>
                      <a:pPr marL="0" marR="0" algn="ctr">
                        <a:lnSpc>
                          <a:spcPct val="115000"/>
                        </a:lnSpc>
                        <a:spcBef>
                          <a:spcPts val="0"/>
                        </a:spcBef>
                        <a:spcAft>
                          <a:spcPts val="0"/>
                        </a:spcAft>
                      </a:pPr>
                      <a:r>
                        <a:rPr lang="en-US" sz="1600" dirty="0">
                          <a:effectLst/>
                        </a:rPr>
                        <a:t>Difference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Difference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320561"/>
                  </a:ext>
                </a:extLst>
              </a:tr>
              <a:tr h="480622">
                <a:tc>
                  <a:txBody>
                    <a:bodyPr/>
                    <a:lstStyle/>
                    <a:p>
                      <a:pPr marL="0" marR="0">
                        <a:lnSpc>
                          <a:spcPct val="115000"/>
                        </a:lnSpc>
                        <a:spcBef>
                          <a:spcPts val="0"/>
                        </a:spcBef>
                        <a:spcAft>
                          <a:spcPts val="0"/>
                        </a:spcAft>
                      </a:pPr>
                      <a:r>
                        <a:rPr lang="en-US" sz="1600" dirty="0">
                          <a:effectLst/>
                        </a:rPr>
                        <a:t>Adult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   7,202,678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$5,710,976</a:t>
                      </a:r>
                    </a:p>
                  </a:txBody>
                  <a:tcPr marL="9525" marR="9525" marT="9525" marB="0"/>
                </a:tc>
                <a:tc>
                  <a:txBody>
                    <a:bodyPr/>
                    <a:lstStyle/>
                    <a:p>
                      <a:pPr algn="r" fontAlgn="t">
                        <a:lnSpc>
                          <a:spcPct val="200000"/>
                        </a:lnSpc>
                      </a:pPr>
                      <a:r>
                        <a:rPr lang="en-US" sz="1600" b="1" i="0" u="none" strike="noStrike" dirty="0">
                          <a:solidFill>
                            <a:srgbClr val="FF0000"/>
                          </a:solidFill>
                          <a:effectLst/>
                          <a:latin typeface="Calibri" panose="020F0502020204030204" pitchFamily="34" charset="0"/>
                        </a:rPr>
                        <a:t>($1,491,702)</a:t>
                      </a:r>
                    </a:p>
                  </a:txBody>
                  <a:tcPr marL="9525" marR="171450" marT="9525" marB="0"/>
                </a:tc>
                <a:tc>
                  <a:txBody>
                    <a:bodyPr/>
                    <a:lstStyle/>
                    <a:p>
                      <a:pPr algn="ctr" fontAlgn="t">
                        <a:lnSpc>
                          <a:spcPct val="200000"/>
                        </a:lnSpc>
                      </a:pPr>
                      <a:r>
                        <a:rPr lang="en-US" sz="1600" b="1" i="0" u="none" strike="noStrike" dirty="0">
                          <a:solidFill>
                            <a:srgbClr val="FF0000"/>
                          </a:solidFill>
                          <a:effectLst/>
                          <a:latin typeface="Calibri" panose="020F0502020204030204" pitchFamily="34" charset="0"/>
                        </a:rPr>
                        <a:t>-26.1%</a:t>
                      </a:r>
                    </a:p>
                  </a:txBody>
                  <a:tcPr marL="9525" marR="9525" marT="9525" marB="0"/>
                </a:tc>
                <a:extLst>
                  <a:ext uri="{0D108BD9-81ED-4DB2-BD59-A6C34878D82A}">
                    <a16:rowId xmlns:a16="http://schemas.microsoft.com/office/drawing/2014/main" val="106346763"/>
                  </a:ext>
                </a:extLst>
              </a:tr>
              <a:tr h="480622">
                <a:tc>
                  <a:txBody>
                    <a:bodyPr/>
                    <a:lstStyle/>
                    <a:p>
                      <a:pPr marL="0" marR="0">
                        <a:lnSpc>
                          <a:spcPct val="115000"/>
                        </a:lnSpc>
                        <a:spcBef>
                          <a:spcPts val="0"/>
                        </a:spcBef>
                        <a:spcAft>
                          <a:spcPts val="0"/>
                        </a:spcAft>
                      </a:pPr>
                      <a:r>
                        <a:rPr lang="en-US" sz="1600" dirty="0">
                          <a:effectLst/>
                        </a:rPr>
                        <a:t>Youth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   6,525,605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$5,110,943</a:t>
                      </a:r>
                    </a:p>
                  </a:txBody>
                  <a:tcPr marL="9525" marR="9525" marT="9525" marB="0"/>
                </a:tc>
                <a:tc>
                  <a:txBody>
                    <a:bodyPr/>
                    <a:lstStyle/>
                    <a:p>
                      <a:pPr algn="r" fontAlgn="t">
                        <a:lnSpc>
                          <a:spcPct val="200000"/>
                        </a:lnSpc>
                      </a:pPr>
                      <a:r>
                        <a:rPr lang="en-US" sz="1600" b="1" i="0" u="none" strike="noStrike" dirty="0">
                          <a:solidFill>
                            <a:srgbClr val="FF0000"/>
                          </a:solidFill>
                          <a:effectLst/>
                          <a:latin typeface="Calibri" panose="020F0502020204030204" pitchFamily="34" charset="0"/>
                        </a:rPr>
                        <a:t>($1,414,662)</a:t>
                      </a:r>
                    </a:p>
                  </a:txBody>
                  <a:tcPr marL="9525" marR="171450" marT="9525" marB="0"/>
                </a:tc>
                <a:tc>
                  <a:txBody>
                    <a:bodyPr/>
                    <a:lstStyle/>
                    <a:p>
                      <a:pPr algn="ctr" fontAlgn="t">
                        <a:lnSpc>
                          <a:spcPct val="200000"/>
                        </a:lnSpc>
                      </a:pPr>
                      <a:r>
                        <a:rPr lang="en-US" sz="1600" b="1" i="0" u="none" strike="noStrike" dirty="0">
                          <a:solidFill>
                            <a:srgbClr val="FF0000"/>
                          </a:solidFill>
                          <a:effectLst/>
                          <a:latin typeface="Calibri" panose="020F0502020204030204" pitchFamily="34" charset="0"/>
                        </a:rPr>
                        <a:t>-27.7%</a:t>
                      </a:r>
                    </a:p>
                  </a:txBody>
                  <a:tcPr marL="9525" marR="9525" marT="9525" marB="0"/>
                </a:tc>
                <a:extLst>
                  <a:ext uri="{0D108BD9-81ED-4DB2-BD59-A6C34878D82A}">
                    <a16:rowId xmlns:a16="http://schemas.microsoft.com/office/drawing/2014/main" val="565653197"/>
                  </a:ext>
                </a:extLst>
              </a:tr>
              <a:tr h="480622">
                <a:tc>
                  <a:txBody>
                    <a:bodyPr/>
                    <a:lstStyle/>
                    <a:p>
                      <a:pPr marL="0" marR="0">
                        <a:lnSpc>
                          <a:spcPct val="115000"/>
                        </a:lnSpc>
                        <a:spcBef>
                          <a:spcPts val="0"/>
                        </a:spcBef>
                        <a:spcAft>
                          <a:spcPts val="0"/>
                        </a:spcAft>
                      </a:pPr>
                      <a:r>
                        <a:rPr lang="en-US" sz="1600" dirty="0">
                          <a:effectLst/>
                        </a:rPr>
                        <a:t>DW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   4,629,324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$3,656,354</a:t>
                      </a:r>
                    </a:p>
                  </a:txBody>
                  <a:tcPr marL="9525" marR="9525" marT="9525" marB="0"/>
                </a:tc>
                <a:tc>
                  <a:txBody>
                    <a:bodyPr/>
                    <a:lstStyle/>
                    <a:p>
                      <a:pPr algn="r" fontAlgn="t">
                        <a:lnSpc>
                          <a:spcPct val="200000"/>
                        </a:lnSpc>
                      </a:pPr>
                      <a:r>
                        <a:rPr lang="en-US" sz="1600" b="1" i="0" u="none" strike="noStrike" dirty="0">
                          <a:solidFill>
                            <a:srgbClr val="FF0000"/>
                          </a:solidFill>
                          <a:effectLst/>
                          <a:latin typeface="Calibri" panose="020F0502020204030204" pitchFamily="34" charset="0"/>
                        </a:rPr>
                        <a:t>($972,970)</a:t>
                      </a:r>
                    </a:p>
                  </a:txBody>
                  <a:tcPr marL="9525" marR="171450" marT="9525" marB="0"/>
                </a:tc>
                <a:tc>
                  <a:txBody>
                    <a:bodyPr/>
                    <a:lstStyle/>
                    <a:p>
                      <a:pPr algn="ctr" fontAlgn="t">
                        <a:lnSpc>
                          <a:spcPct val="200000"/>
                        </a:lnSpc>
                      </a:pPr>
                      <a:r>
                        <a:rPr lang="en-US" sz="1600" b="1" i="0" u="none" strike="noStrike" dirty="0">
                          <a:solidFill>
                            <a:srgbClr val="FF0000"/>
                          </a:solidFill>
                          <a:effectLst/>
                          <a:latin typeface="Calibri" panose="020F0502020204030204" pitchFamily="34" charset="0"/>
                        </a:rPr>
                        <a:t>-26.6%</a:t>
                      </a:r>
                    </a:p>
                  </a:txBody>
                  <a:tcPr marL="9525" marR="9525" marT="9525" marB="0"/>
                </a:tc>
                <a:extLst>
                  <a:ext uri="{0D108BD9-81ED-4DB2-BD59-A6C34878D82A}">
                    <a16:rowId xmlns:a16="http://schemas.microsoft.com/office/drawing/2014/main" val="1256919603"/>
                  </a:ext>
                </a:extLst>
              </a:tr>
              <a:tr h="480622">
                <a:tc>
                  <a:txBody>
                    <a:bodyPr/>
                    <a:lstStyle/>
                    <a:p>
                      <a:pPr marL="0" marR="0">
                        <a:lnSpc>
                          <a:spcPct val="115000"/>
                        </a:lnSpc>
                        <a:spcBef>
                          <a:spcPts val="0"/>
                        </a:spcBef>
                        <a:spcAft>
                          <a:spcPts val="0"/>
                        </a:spcAft>
                      </a:pPr>
                      <a:r>
                        <a:rPr lang="en-US" sz="1600" dirty="0">
                          <a:effectLst/>
                        </a:rPr>
                        <a:t>DW Supplement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   1,433,417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$781,716</a:t>
                      </a:r>
                    </a:p>
                  </a:txBody>
                  <a:tcPr marL="9525" marR="9525" marT="9525" marB="0"/>
                </a:tc>
                <a:tc>
                  <a:txBody>
                    <a:bodyPr/>
                    <a:lstStyle/>
                    <a:p>
                      <a:pPr algn="r" fontAlgn="t">
                        <a:lnSpc>
                          <a:spcPct val="200000"/>
                        </a:lnSpc>
                      </a:pPr>
                      <a:r>
                        <a:rPr lang="en-US" sz="1600" b="1" i="0" u="none" strike="noStrike" dirty="0">
                          <a:solidFill>
                            <a:srgbClr val="FF0000"/>
                          </a:solidFill>
                          <a:effectLst/>
                          <a:latin typeface="Calibri" panose="020F0502020204030204" pitchFamily="34" charset="0"/>
                        </a:rPr>
                        <a:t>($651,701)</a:t>
                      </a:r>
                    </a:p>
                  </a:txBody>
                  <a:tcPr marL="9525" marR="171450" marT="9525" marB="0"/>
                </a:tc>
                <a:tc>
                  <a:txBody>
                    <a:bodyPr/>
                    <a:lstStyle/>
                    <a:p>
                      <a:pPr algn="ctr" fontAlgn="t">
                        <a:lnSpc>
                          <a:spcPct val="200000"/>
                        </a:lnSpc>
                      </a:pPr>
                      <a:r>
                        <a:rPr lang="en-US" sz="1600" b="1" i="0" u="none" strike="noStrike" dirty="0">
                          <a:solidFill>
                            <a:srgbClr val="FF0000"/>
                          </a:solidFill>
                          <a:effectLst/>
                          <a:latin typeface="Calibri" panose="020F0502020204030204" pitchFamily="34" charset="0"/>
                        </a:rPr>
                        <a:t>-83.4%</a:t>
                      </a:r>
                    </a:p>
                  </a:txBody>
                  <a:tcPr marL="9525" marR="9525" marT="9525" marB="0"/>
                </a:tc>
                <a:extLst>
                  <a:ext uri="{0D108BD9-81ED-4DB2-BD59-A6C34878D82A}">
                    <a16:rowId xmlns:a16="http://schemas.microsoft.com/office/drawing/2014/main" val="3377148314"/>
                  </a:ext>
                </a:extLst>
              </a:tr>
              <a:tr h="480622">
                <a:tc>
                  <a:txBody>
                    <a:bodyPr/>
                    <a:lstStyle/>
                    <a:p>
                      <a:pPr marL="0" marR="0">
                        <a:lnSpc>
                          <a:spcPct val="115000"/>
                        </a:lnSpc>
                        <a:spcBef>
                          <a:spcPts val="0"/>
                        </a:spcBef>
                        <a:spcAft>
                          <a:spcPts val="0"/>
                        </a:spcAft>
                      </a:pPr>
                      <a:r>
                        <a:rPr lang="en-US" sz="1600" dirty="0">
                          <a:effectLst/>
                        </a:rPr>
                        <a:t>TANF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   6,998,494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$11,519,447</a:t>
                      </a:r>
                    </a:p>
                  </a:txBody>
                  <a:tcPr marL="9525" marR="9525" marT="9525" marB="0"/>
                </a:tc>
                <a:tc>
                  <a:txBody>
                    <a:bodyPr/>
                    <a:lstStyle/>
                    <a:p>
                      <a:pPr algn="r" fontAlgn="t">
                        <a:lnSpc>
                          <a:spcPct val="200000"/>
                        </a:lnSpc>
                      </a:pPr>
                      <a:r>
                        <a:rPr lang="en-US" sz="1600" b="1" i="0" u="none" strike="noStrike" dirty="0">
                          <a:solidFill>
                            <a:srgbClr val="000000"/>
                          </a:solidFill>
                          <a:effectLst/>
                          <a:latin typeface="Calibri" panose="020F0502020204030204" pitchFamily="34" charset="0"/>
                        </a:rPr>
                        <a:t>$4,520,953</a:t>
                      </a:r>
                    </a:p>
                  </a:txBody>
                  <a:tcPr marL="9525" marR="171450" marT="9525" marB="0"/>
                </a:tc>
                <a:tc>
                  <a:txBody>
                    <a:bodyPr/>
                    <a:lstStyle/>
                    <a:p>
                      <a:pPr algn="ctr" fontAlgn="t">
                        <a:lnSpc>
                          <a:spcPct val="200000"/>
                        </a:lnSpc>
                      </a:pPr>
                      <a:r>
                        <a:rPr lang="en-US" sz="1600" b="1" i="0" u="none" strike="noStrike" dirty="0">
                          <a:solidFill>
                            <a:srgbClr val="000000"/>
                          </a:solidFill>
                          <a:effectLst/>
                          <a:latin typeface="Calibri" panose="020F0502020204030204" pitchFamily="34" charset="0"/>
                        </a:rPr>
                        <a:t>39.2%</a:t>
                      </a:r>
                    </a:p>
                  </a:txBody>
                  <a:tcPr marL="9525" marR="9525" marT="9525" marB="0"/>
                </a:tc>
                <a:extLst>
                  <a:ext uri="{0D108BD9-81ED-4DB2-BD59-A6C34878D82A}">
                    <a16:rowId xmlns:a16="http://schemas.microsoft.com/office/drawing/2014/main" val="1095263888"/>
                  </a:ext>
                </a:extLst>
              </a:tr>
              <a:tr h="503509">
                <a:tc>
                  <a:txBody>
                    <a:bodyPr/>
                    <a:lstStyle/>
                    <a:p>
                      <a:pPr marL="0" marR="0">
                        <a:lnSpc>
                          <a:spcPct val="115000"/>
                        </a:lnSpc>
                        <a:spcBef>
                          <a:spcPts val="0"/>
                        </a:spcBef>
                        <a:spcAft>
                          <a:spcPts val="0"/>
                        </a:spcAft>
                      </a:pPr>
                      <a:r>
                        <a:rPr lang="en-US" sz="1600" dirty="0">
                          <a:effectLst/>
                        </a:rPr>
                        <a:t>WP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 $   3,791,200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$3,524,812</a:t>
                      </a:r>
                    </a:p>
                  </a:txBody>
                  <a:tcPr marL="9525" marR="9525" marT="9525" marB="0"/>
                </a:tc>
                <a:tc>
                  <a:txBody>
                    <a:bodyPr/>
                    <a:lstStyle/>
                    <a:p>
                      <a:pPr algn="r" fontAlgn="t">
                        <a:lnSpc>
                          <a:spcPct val="200000"/>
                        </a:lnSpc>
                      </a:pPr>
                      <a:r>
                        <a:rPr lang="en-US" sz="1600" b="1" i="0" u="none" strike="noStrike" dirty="0">
                          <a:solidFill>
                            <a:srgbClr val="FF0000"/>
                          </a:solidFill>
                          <a:effectLst/>
                          <a:latin typeface="Calibri" panose="020F0502020204030204" pitchFamily="34" charset="0"/>
                        </a:rPr>
                        <a:t>($266,388)</a:t>
                      </a:r>
                    </a:p>
                  </a:txBody>
                  <a:tcPr marL="9525" marR="171450" marT="9525" marB="0"/>
                </a:tc>
                <a:tc>
                  <a:txBody>
                    <a:bodyPr/>
                    <a:lstStyle/>
                    <a:p>
                      <a:pPr algn="ctr" fontAlgn="t">
                        <a:lnSpc>
                          <a:spcPct val="200000"/>
                        </a:lnSpc>
                      </a:pPr>
                      <a:r>
                        <a:rPr lang="en-US" sz="1600" b="1" i="0" u="none" strike="noStrike" dirty="0">
                          <a:solidFill>
                            <a:srgbClr val="FF0000"/>
                          </a:solidFill>
                          <a:effectLst/>
                          <a:latin typeface="Calibri" panose="020F0502020204030204" pitchFamily="34" charset="0"/>
                        </a:rPr>
                        <a:t>-7.6%</a:t>
                      </a:r>
                    </a:p>
                  </a:txBody>
                  <a:tcPr marL="9525" marR="9525" marT="9525" marB="0"/>
                </a:tc>
                <a:extLst>
                  <a:ext uri="{0D108BD9-81ED-4DB2-BD59-A6C34878D82A}">
                    <a16:rowId xmlns:a16="http://schemas.microsoft.com/office/drawing/2014/main" val="507495177"/>
                  </a:ext>
                </a:extLst>
              </a:tr>
              <a:tr h="526396">
                <a:tc>
                  <a:txBody>
                    <a:bodyPr/>
                    <a:lstStyle/>
                    <a:p>
                      <a:pPr marL="0" marR="0" algn="ctr">
                        <a:lnSpc>
                          <a:spcPct val="115000"/>
                        </a:lnSpc>
                        <a:spcBef>
                          <a:spcPts val="0"/>
                        </a:spcBef>
                        <a:spcAft>
                          <a:spcPts val="0"/>
                        </a:spcAft>
                      </a:pPr>
                      <a:r>
                        <a:rPr lang="en-US" sz="1600" b="1" dirty="0">
                          <a:effectLst/>
                        </a:rPr>
                        <a:t>TOTAL </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effectLst/>
                        </a:rPr>
                        <a:t> $ 30,580,718 </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fontAlgn="t">
                        <a:lnSpc>
                          <a:spcPct val="200000"/>
                        </a:lnSpc>
                      </a:pPr>
                      <a:r>
                        <a:rPr lang="en-US" sz="1600" b="0" i="0" u="none" strike="noStrike" dirty="0">
                          <a:solidFill>
                            <a:srgbClr val="000000"/>
                          </a:solidFill>
                          <a:effectLst/>
                          <a:latin typeface="Calibri" panose="020F0502020204030204" pitchFamily="34" charset="0"/>
                        </a:rPr>
                        <a:t>$30,304,248</a:t>
                      </a:r>
                    </a:p>
                  </a:txBody>
                  <a:tcPr marL="9525" marR="9525" marT="9525" marB="0"/>
                </a:tc>
                <a:tc>
                  <a:txBody>
                    <a:bodyPr/>
                    <a:lstStyle/>
                    <a:p>
                      <a:pPr algn="r" fontAlgn="t">
                        <a:lnSpc>
                          <a:spcPct val="200000"/>
                        </a:lnSpc>
                      </a:pPr>
                      <a:r>
                        <a:rPr lang="en-US" sz="1600" b="1" i="0" u="none" strike="noStrike" dirty="0">
                          <a:solidFill>
                            <a:srgbClr val="FF0000"/>
                          </a:solidFill>
                          <a:effectLst/>
                          <a:latin typeface="Calibri" panose="020F0502020204030204" pitchFamily="34" charset="0"/>
                        </a:rPr>
                        <a:t>($276,470)</a:t>
                      </a:r>
                    </a:p>
                  </a:txBody>
                  <a:tcPr marL="9525" marR="171450" marT="9525" marB="0"/>
                </a:tc>
                <a:tc>
                  <a:txBody>
                    <a:bodyPr/>
                    <a:lstStyle/>
                    <a:p>
                      <a:pPr algn="ctr" fontAlgn="t">
                        <a:lnSpc>
                          <a:spcPct val="200000"/>
                        </a:lnSpc>
                      </a:pPr>
                      <a:r>
                        <a:rPr lang="en-US" sz="1600" b="1" i="0" u="none" strike="noStrike" dirty="0">
                          <a:solidFill>
                            <a:srgbClr val="FF0000"/>
                          </a:solidFill>
                          <a:effectLst/>
                          <a:latin typeface="Calibri" panose="020F0502020204030204" pitchFamily="34" charset="0"/>
                        </a:rPr>
                        <a:t>-0.9%</a:t>
                      </a:r>
                    </a:p>
                  </a:txBody>
                  <a:tcPr marL="9525" marR="9525" marT="9525" marB="0"/>
                </a:tc>
                <a:extLst>
                  <a:ext uri="{0D108BD9-81ED-4DB2-BD59-A6C34878D82A}">
                    <a16:rowId xmlns:a16="http://schemas.microsoft.com/office/drawing/2014/main" val="333601873"/>
                  </a:ext>
                </a:extLst>
              </a:tr>
            </a:tbl>
          </a:graphicData>
        </a:graphic>
      </p:graphicFrame>
    </p:spTree>
    <p:extLst>
      <p:ext uri="{BB962C8B-B14F-4D97-AF65-F5344CB8AC3E}">
        <p14:creationId xmlns:p14="http://schemas.microsoft.com/office/powerpoint/2010/main" val="2028009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36852"/>
          </a:xfrm>
          <a:prstGeom prst="rect">
            <a:avLst/>
          </a:prstGeom>
          <a:solidFill>
            <a:srgbClr val="0D76B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72576"/>
            <a:ext cx="8229600" cy="700995"/>
          </a:xfrm>
        </p:spPr>
        <p:txBody>
          <a:bodyPr>
            <a:normAutofit/>
          </a:bodyPr>
          <a:lstStyle/>
          <a:p>
            <a:r>
              <a:rPr lang="en-US" sz="3600" dirty="0" smtClean="0">
                <a:solidFill>
                  <a:schemeClr val="bg1"/>
                </a:solidFill>
                <a:latin typeface="Helvetica"/>
              </a:rPr>
              <a:t>SFWIB 2023-24 PROGRAM BUDGET</a:t>
            </a:r>
            <a:endParaRPr lang="en-US" sz="3600" dirty="0">
              <a:solidFill>
                <a:schemeClr val="bg1"/>
              </a:solidFill>
              <a:latin typeface="Helvetica"/>
            </a:endParaRPr>
          </a:p>
        </p:txBody>
      </p:sp>
      <p:graphicFrame>
        <p:nvGraphicFramePr>
          <p:cNvPr id="5" name="Table 4"/>
          <p:cNvGraphicFramePr>
            <a:graphicFrameLocks noGrp="1"/>
          </p:cNvGraphicFramePr>
          <p:nvPr>
            <p:extLst>
              <p:ext uri="{D42A27DB-BD31-4B8C-83A1-F6EECF244321}">
                <p14:modId xmlns:p14="http://schemas.microsoft.com/office/powerpoint/2010/main" val="3572894374"/>
              </p:ext>
            </p:extLst>
          </p:nvPr>
        </p:nvGraphicFramePr>
        <p:xfrm>
          <a:off x="313298" y="1249057"/>
          <a:ext cx="8517403" cy="4329584"/>
        </p:xfrm>
        <a:graphic>
          <a:graphicData uri="http://schemas.openxmlformats.org/drawingml/2006/table">
            <a:tbl>
              <a:tblPr firstRow="1" firstCol="1" bandRow="1">
                <a:tableStyleId>{5C22544A-7EE6-4342-B048-85BDC9FD1C3A}</a:tableStyleId>
              </a:tblPr>
              <a:tblGrid>
                <a:gridCol w="2733534">
                  <a:extLst>
                    <a:ext uri="{9D8B030D-6E8A-4147-A177-3AD203B41FA5}">
                      <a16:colId xmlns:a16="http://schemas.microsoft.com/office/drawing/2014/main" val="549069087"/>
                    </a:ext>
                  </a:extLst>
                </a:gridCol>
                <a:gridCol w="1221943">
                  <a:extLst>
                    <a:ext uri="{9D8B030D-6E8A-4147-A177-3AD203B41FA5}">
                      <a16:colId xmlns:a16="http://schemas.microsoft.com/office/drawing/2014/main" val="1365289495"/>
                    </a:ext>
                  </a:extLst>
                </a:gridCol>
                <a:gridCol w="1176687">
                  <a:extLst>
                    <a:ext uri="{9D8B030D-6E8A-4147-A177-3AD203B41FA5}">
                      <a16:colId xmlns:a16="http://schemas.microsoft.com/office/drawing/2014/main" val="1096699284"/>
                    </a:ext>
                  </a:extLst>
                </a:gridCol>
                <a:gridCol w="1113327">
                  <a:extLst>
                    <a:ext uri="{9D8B030D-6E8A-4147-A177-3AD203B41FA5}">
                      <a16:colId xmlns:a16="http://schemas.microsoft.com/office/drawing/2014/main" val="3453212145"/>
                    </a:ext>
                  </a:extLst>
                </a:gridCol>
                <a:gridCol w="1131430">
                  <a:extLst>
                    <a:ext uri="{9D8B030D-6E8A-4147-A177-3AD203B41FA5}">
                      <a16:colId xmlns:a16="http://schemas.microsoft.com/office/drawing/2014/main" val="786364492"/>
                    </a:ext>
                  </a:extLst>
                </a:gridCol>
                <a:gridCol w="1140482">
                  <a:extLst>
                    <a:ext uri="{9D8B030D-6E8A-4147-A177-3AD203B41FA5}">
                      <a16:colId xmlns:a16="http://schemas.microsoft.com/office/drawing/2014/main" val="2220380055"/>
                    </a:ext>
                  </a:extLst>
                </a:gridCol>
              </a:tblGrid>
              <a:tr h="288639">
                <a:tc>
                  <a:txBody>
                    <a:bodyPr/>
                    <a:lstStyle/>
                    <a:p>
                      <a:pPr marL="0" marR="0" algn="ctr">
                        <a:lnSpc>
                          <a:spcPct val="107000"/>
                        </a:lnSpc>
                        <a:spcBef>
                          <a:spcPts val="0"/>
                        </a:spcBef>
                        <a:spcAft>
                          <a:spcPts val="0"/>
                        </a:spcAft>
                      </a:pPr>
                      <a:r>
                        <a:rPr lang="en-US" sz="1400" cap="small" dirty="0">
                          <a:effectLst/>
                        </a:rPr>
                        <a:t>Workforce Programs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cap="small" dirty="0">
                          <a:effectLst/>
                        </a:rPr>
                        <a:t>HQ</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cap="small" dirty="0">
                          <a:effectLst/>
                        </a:rPr>
                        <a:t>TRAINING</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cap="small" dirty="0">
                          <a:effectLst/>
                        </a:rPr>
                        <a:t>FACILITIES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cap="small" dirty="0">
                          <a:effectLst/>
                        </a:rPr>
                        <a:t>CONTRACTS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cap="small" dirty="0">
                          <a:effectLst/>
                        </a:rPr>
                        <a:t>TOTALS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4384334"/>
                  </a:ext>
                </a:extLst>
              </a:tr>
              <a:tr h="288639">
                <a:tc>
                  <a:txBody>
                    <a:bodyPr/>
                    <a:lstStyle/>
                    <a:p>
                      <a:pPr marL="0" marR="0">
                        <a:lnSpc>
                          <a:spcPct val="107000"/>
                        </a:lnSpc>
                        <a:spcBef>
                          <a:spcPts val="0"/>
                        </a:spcBef>
                        <a:spcAft>
                          <a:spcPts val="0"/>
                        </a:spcAft>
                      </a:pPr>
                      <a:r>
                        <a:rPr lang="en-US" sz="1400" dirty="0">
                          <a:effectLst/>
                        </a:rPr>
                        <a:t>Workforce Innovation Act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8977982"/>
                  </a:ext>
                </a:extLst>
              </a:tr>
              <a:tr h="288639">
                <a:tc>
                  <a:txBody>
                    <a:bodyPr/>
                    <a:lstStyle/>
                    <a:p>
                      <a:pPr marL="457200" marR="0">
                        <a:lnSpc>
                          <a:spcPct val="107000"/>
                        </a:lnSpc>
                        <a:spcBef>
                          <a:spcPts val="0"/>
                        </a:spcBef>
                        <a:spcAft>
                          <a:spcPts val="0"/>
                        </a:spcAft>
                      </a:pPr>
                      <a:r>
                        <a:rPr lang="en-US" sz="1400" dirty="0">
                          <a:effectLst/>
                        </a:rPr>
                        <a:t>Adult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smtClean="0">
                          <a:effectLst/>
                        </a:rPr>
                        <a:t>$1,898,242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4,049,583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890,908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3,285,225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smtClean="0">
                          <a:effectLst/>
                        </a:rPr>
                        <a:t>$10,123,958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42738712"/>
                  </a:ext>
                </a:extLst>
              </a:tr>
              <a:tr h="288639">
                <a:tc>
                  <a:txBody>
                    <a:bodyPr/>
                    <a:lstStyle/>
                    <a:p>
                      <a:pPr marL="457200" marR="0">
                        <a:lnSpc>
                          <a:spcPct val="107000"/>
                        </a:lnSpc>
                        <a:spcBef>
                          <a:spcPts val="0"/>
                        </a:spcBef>
                        <a:spcAft>
                          <a:spcPts val="0"/>
                        </a:spcAft>
                      </a:pPr>
                      <a:r>
                        <a:rPr lang="en-US" sz="1400" dirty="0">
                          <a:effectLst/>
                        </a:rPr>
                        <a:t>Dislocated Workers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smtClean="0">
                          <a:effectLst/>
                        </a:rPr>
                        <a:t>$1,796,267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3,832,037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843,048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3,108,740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smtClean="0">
                          <a:effectLst/>
                        </a:rPr>
                        <a:t>$  9,580,092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26023788"/>
                  </a:ext>
                </a:extLst>
              </a:tr>
              <a:tr h="288639">
                <a:tc>
                  <a:txBody>
                    <a:bodyPr/>
                    <a:lstStyle/>
                    <a:p>
                      <a:pPr marL="457200" marR="0">
                        <a:lnSpc>
                          <a:spcPct val="107000"/>
                        </a:lnSpc>
                        <a:spcBef>
                          <a:spcPts val="0"/>
                        </a:spcBef>
                        <a:spcAft>
                          <a:spcPts val="0"/>
                        </a:spcAft>
                      </a:pPr>
                      <a:r>
                        <a:rPr lang="en-US" sz="1400" dirty="0">
                          <a:effectLst/>
                        </a:rPr>
                        <a:t>Youth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smtClean="0">
                          <a:effectLst/>
                        </a:rPr>
                        <a:t>$1,921,238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2,561,650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901,701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4,862,012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smtClean="0">
                          <a:effectLst/>
                        </a:rPr>
                        <a:t>$10,246,600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80148595"/>
                  </a:ext>
                </a:extLst>
              </a:tr>
              <a:tr h="577277">
                <a:tc>
                  <a:txBody>
                    <a:bodyPr/>
                    <a:lstStyle/>
                    <a:p>
                      <a:pPr marL="0" marR="0">
                        <a:lnSpc>
                          <a:spcPct val="107000"/>
                        </a:lnSpc>
                        <a:spcBef>
                          <a:spcPts val="0"/>
                        </a:spcBef>
                        <a:spcAft>
                          <a:spcPts val="0"/>
                        </a:spcAft>
                      </a:pPr>
                      <a:r>
                        <a:rPr lang="en-US" sz="1400" dirty="0">
                          <a:effectLst/>
                        </a:rPr>
                        <a:t>Temporary Assistance for Needy Families (TANF)</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smtClean="0">
                          <a:effectLst/>
                        </a:rPr>
                        <a:t>$2,403,087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2,400,000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1,127,849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6,885,529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12,816,465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6972102"/>
                  </a:ext>
                </a:extLst>
              </a:tr>
              <a:tr h="288639">
                <a:tc>
                  <a:txBody>
                    <a:bodyPr/>
                    <a:lstStyle/>
                    <a:p>
                      <a:pPr marL="0" marR="0">
                        <a:lnSpc>
                          <a:spcPct val="107000"/>
                        </a:lnSpc>
                        <a:spcBef>
                          <a:spcPts val="0"/>
                        </a:spcBef>
                        <a:spcAft>
                          <a:spcPts val="0"/>
                        </a:spcAft>
                      </a:pPr>
                      <a:r>
                        <a:rPr lang="en-US" sz="1400" dirty="0">
                          <a:effectLst/>
                        </a:rPr>
                        <a:t>Food Stamp Employment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r>
                        <a:rPr lang="en-US" sz="1400" dirty="0" smtClean="0">
                          <a:effectLst/>
                        </a:rPr>
                        <a:t>183,888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86,305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710,544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 980,737</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13547182"/>
                  </a:ext>
                </a:extLst>
              </a:tr>
              <a:tr h="288639">
                <a:tc>
                  <a:txBody>
                    <a:bodyPr/>
                    <a:lstStyle/>
                    <a:p>
                      <a:pPr marL="0" marR="0">
                        <a:lnSpc>
                          <a:spcPct val="107000"/>
                        </a:lnSpc>
                        <a:spcBef>
                          <a:spcPts val="0"/>
                        </a:spcBef>
                        <a:spcAft>
                          <a:spcPts val="0"/>
                        </a:spcAft>
                      </a:pPr>
                      <a:r>
                        <a:rPr lang="en-US" sz="1400" dirty="0">
                          <a:effectLst/>
                        </a:rPr>
                        <a:t>Re-Employment Assistance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r>
                        <a:rPr lang="en-US" sz="1400" dirty="0" smtClean="0">
                          <a:effectLst/>
                        </a:rPr>
                        <a:t>33,426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15,688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129,159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178,273</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98134532"/>
                  </a:ext>
                </a:extLst>
              </a:tr>
              <a:tr h="288639">
                <a:tc>
                  <a:txBody>
                    <a:bodyPr/>
                    <a:lstStyle/>
                    <a:p>
                      <a:pPr marL="0" marR="0">
                        <a:lnSpc>
                          <a:spcPct val="107000"/>
                        </a:lnSpc>
                        <a:spcBef>
                          <a:spcPts val="0"/>
                        </a:spcBef>
                        <a:spcAft>
                          <a:spcPts val="0"/>
                        </a:spcAft>
                      </a:pPr>
                      <a:r>
                        <a:rPr lang="en-US" sz="1400" dirty="0">
                          <a:effectLst/>
                        </a:rPr>
                        <a:t>Wagner-Peyser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r>
                        <a:rPr lang="en-US" sz="1400" dirty="0" smtClean="0">
                          <a:effectLst/>
                        </a:rPr>
                        <a:t>424,577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1,839,835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2,264,412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82382143"/>
                  </a:ext>
                </a:extLst>
              </a:tr>
              <a:tr h="288639">
                <a:tc>
                  <a:txBody>
                    <a:bodyPr/>
                    <a:lstStyle/>
                    <a:p>
                      <a:pPr marL="0" marR="0">
                        <a:lnSpc>
                          <a:spcPct val="107000"/>
                        </a:lnSpc>
                        <a:spcBef>
                          <a:spcPts val="0"/>
                        </a:spcBef>
                        <a:spcAft>
                          <a:spcPts val="0"/>
                        </a:spcAft>
                      </a:pPr>
                      <a:r>
                        <a:rPr lang="en-US" sz="1400" dirty="0">
                          <a:effectLst/>
                        </a:rPr>
                        <a:t>Veterans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r>
                        <a:rPr lang="en-US" sz="1400" dirty="0" smtClean="0">
                          <a:effectLst/>
                        </a:rPr>
                        <a:t>4,135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17,920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22,055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34542030"/>
                  </a:ext>
                </a:extLst>
              </a:tr>
              <a:tr h="288639">
                <a:tc>
                  <a:txBody>
                    <a:bodyPr/>
                    <a:lstStyle/>
                    <a:p>
                      <a:pPr marL="0" marR="0">
                        <a:lnSpc>
                          <a:spcPct val="107000"/>
                        </a:lnSpc>
                        <a:spcBef>
                          <a:spcPts val="0"/>
                        </a:spcBef>
                        <a:spcAft>
                          <a:spcPts val="0"/>
                        </a:spcAft>
                      </a:pPr>
                      <a:r>
                        <a:rPr lang="en-US" sz="1400" dirty="0">
                          <a:effectLst/>
                        </a:rPr>
                        <a:t>Refugee Employment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0.00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9837226"/>
                  </a:ext>
                </a:extLst>
              </a:tr>
              <a:tr h="288639">
                <a:tc>
                  <a:txBody>
                    <a:bodyPr/>
                    <a:lstStyle/>
                    <a:p>
                      <a:pPr marL="0" marR="0">
                        <a:lnSpc>
                          <a:spcPct val="107000"/>
                        </a:lnSpc>
                        <a:spcBef>
                          <a:spcPts val="0"/>
                        </a:spcBef>
                        <a:spcAft>
                          <a:spcPts val="0"/>
                        </a:spcAft>
                      </a:pPr>
                      <a:r>
                        <a:rPr lang="en-US" sz="1400" dirty="0">
                          <a:effectLst/>
                        </a:rPr>
                        <a:t>Trade Adjustment Assistance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r>
                        <a:rPr lang="en-US" sz="1400" dirty="0" smtClean="0">
                          <a:effectLst/>
                        </a:rPr>
                        <a:t>1,266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594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4,890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  6,750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73308352"/>
                  </a:ext>
                </a:extLst>
              </a:tr>
              <a:tr h="288639">
                <a:tc>
                  <a:txBody>
                    <a:bodyPr/>
                    <a:lstStyle/>
                    <a:p>
                      <a:pPr marL="0" marR="0">
                        <a:lnSpc>
                          <a:spcPct val="107000"/>
                        </a:lnSpc>
                        <a:spcBef>
                          <a:spcPts val="0"/>
                        </a:spcBef>
                        <a:spcAft>
                          <a:spcPts val="0"/>
                        </a:spcAft>
                      </a:pPr>
                      <a:r>
                        <a:rPr lang="en-US" sz="1400" dirty="0">
                          <a:effectLst/>
                        </a:rPr>
                        <a:t>Other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r>
                        <a:rPr lang="en-US" sz="1400" dirty="0" smtClean="0">
                          <a:effectLst/>
                        </a:rPr>
                        <a:t>32,208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 </a:t>
                      </a:r>
                      <a:r>
                        <a:rPr lang="en-US" sz="1400" dirty="0" smtClean="0">
                          <a:effectLst/>
                        </a:rPr>
                        <a:t>   139,570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    171,778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8717765"/>
                  </a:ext>
                </a:extLst>
              </a:tr>
              <a:tr h="288639">
                <a:tc>
                  <a:txBody>
                    <a:bodyPr/>
                    <a:lstStyle/>
                    <a:p>
                      <a:pPr marL="0" marR="0" algn="ctr">
                        <a:lnSpc>
                          <a:spcPct val="107000"/>
                        </a:lnSpc>
                        <a:spcBef>
                          <a:spcPts val="0"/>
                        </a:spcBef>
                        <a:spcAft>
                          <a:spcPts val="0"/>
                        </a:spcAft>
                      </a:pPr>
                      <a:r>
                        <a:rPr lang="en-US" sz="1400" b="1" dirty="0">
                          <a:effectLst/>
                        </a:rPr>
                        <a:t>TOTAL</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dirty="0">
                          <a:effectLst/>
                        </a:rPr>
                        <a:t>$ </a:t>
                      </a:r>
                      <a:r>
                        <a:rPr lang="en-US" sz="1400" b="1" dirty="0" smtClean="0">
                          <a:effectLst/>
                        </a:rPr>
                        <a:t>8,698,336</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a:t>
                      </a:r>
                      <a:r>
                        <a:rPr lang="en-US" sz="1400" b="1" dirty="0" smtClean="0">
                          <a:effectLst/>
                        </a:rPr>
                        <a:t>12,843,271</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 </a:t>
                      </a:r>
                      <a:r>
                        <a:rPr lang="en-US" sz="1400" b="1" dirty="0" smtClean="0">
                          <a:effectLst/>
                        </a:rPr>
                        <a:t>5,723,848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a:effectLst/>
                        </a:rPr>
                        <a:t>$</a:t>
                      </a:r>
                      <a:r>
                        <a:rPr lang="en-US" sz="1400" b="1" dirty="0" smtClean="0">
                          <a:effectLst/>
                        </a:rPr>
                        <a:t>19,125,670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b="1" dirty="0" smtClean="0">
                          <a:effectLst/>
                        </a:rPr>
                        <a:t>$19,125,670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33660880"/>
                  </a:ext>
                </a:extLst>
              </a:tr>
            </a:tbl>
          </a:graphicData>
        </a:graphic>
      </p:graphicFrame>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83" y="5735782"/>
            <a:ext cx="2228497" cy="930840"/>
          </a:xfrm>
          <a:prstGeom prst="rect">
            <a:avLst/>
          </a:prstGeom>
        </p:spPr>
      </p:pic>
    </p:spTree>
    <p:extLst>
      <p:ext uri="{BB962C8B-B14F-4D97-AF65-F5344CB8AC3E}">
        <p14:creationId xmlns:p14="http://schemas.microsoft.com/office/powerpoint/2010/main" val="14501162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228838"/>
            <a:ext cx="7356291" cy="70099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Arial"/>
                <a:ea typeface="+mj-ea"/>
                <a:cs typeface="Arial"/>
              </a:rPr>
              <a:t>Organization</a:t>
            </a:r>
            <a:r>
              <a:rPr kumimoji="0" lang="en-US" sz="2800" b="0" i="0" u="none" strike="noStrike" kern="1200" cap="none" spc="0" normalizeH="0" noProof="0" dirty="0" smtClean="0">
                <a:ln>
                  <a:noFill/>
                </a:ln>
                <a:solidFill>
                  <a:prstClr val="white"/>
                </a:solidFill>
                <a:effectLst/>
                <a:uLnTx/>
                <a:uFillTx/>
                <a:latin typeface="Arial"/>
                <a:ea typeface="+mj-ea"/>
                <a:cs typeface="Arial"/>
              </a:rPr>
              <a:t> </a:t>
            </a:r>
            <a:r>
              <a:rPr kumimoji="0" lang="en-US" sz="2800" b="0" i="0" u="none" strike="noStrike" kern="1200" cap="none" spc="0" normalizeH="0" baseline="0" noProof="0" dirty="0" smtClean="0">
                <a:ln>
                  <a:noFill/>
                </a:ln>
                <a:solidFill>
                  <a:prstClr val="white"/>
                </a:solidFill>
                <a:effectLst/>
                <a:uLnTx/>
                <a:uFillTx/>
                <a:latin typeface="Arial"/>
                <a:ea typeface="+mj-ea"/>
                <a:cs typeface="Arial"/>
              </a:rPr>
              <a:t>Governance</a:t>
            </a:r>
          </a:p>
          <a:p>
            <a:pPr>
              <a:defRPr/>
            </a:pPr>
            <a:r>
              <a:rPr lang="en-US" sz="2800" dirty="0">
                <a:solidFill>
                  <a:prstClr val="white"/>
                </a:solidFill>
                <a:latin typeface="Arial"/>
                <a:cs typeface="Arial"/>
              </a:rPr>
              <a:t>SFWIB Operations</a:t>
            </a:r>
          </a:p>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rial"/>
              <a:ea typeface="+mj-ea"/>
              <a:cs typeface="Arial"/>
            </a:endParaRPr>
          </a:p>
        </p:txBody>
      </p:sp>
      <p:sp>
        <p:nvSpPr>
          <p:cNvPr id="17" name="Content Placeholder 2"/>
          <p:cNvSpPr txBox="1">
            <a:spLocks/>
          </p:cNvSpPr>
          <p:nvPr/>
        </p:nvSpPr>
        <p:spPr>
          <a:xfrm>
            <a:off x="558515" y="1158672"/>
            <a:ext cx="8128286" cy="512574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just" defTabSz="457200" rtl="0" eaLnBrk="1" fontAlgn="auto" latinLnBrk="0" hangingPunct="1">
              <a:spcBef>
                <a:spcPts val="0"/>
              </a:spcBef>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prstClr val="black"/>
                </a:solidFill>
                <a:effectLst/>
                <a:uLnTx/>
                <a:uFillTx/>
                <a:latin typeface="Arial Narrow" panose="020B0606020202030204" pitchFamily="34" charset="0"/>
              </a:rPr>
              <a:t>Under the guidance of the Executive Director CSSF operates and/or</a:t>
            </a:r>
            <a:r>
              <a:rPr kumimoji="0" lang="en-US" sz="1400" b="0" i="0" u="none" strike="noStrike" kern="1200" cap="none" spc="0" normalizeH="0" noProof="0" dirty="0" smtClean="0">
                <a:ln>
                  <a:noFill/>
                </a:ln>
                <a:solidFill>
                  <a:prstClr val="black"/>
                </a:solidFill>
                <a:effectLst/>
                <a:uLnTx/>
                <a:uFillTx/>
                <a:latin typeface="Arial Narrow" panose="020B0606020202030204" pitchFamily="34" charset="0"/>
              </a:rPr>
              <a:t> overseas</a:t>
            </a:r>
            <a:r>
              <a:rPr kumimoji="0" lang="en-US" sz="1400" b="0" i="0" u="none" strike="noStrike" kern="1200" cap="none" spc="0" normalizeH="0" baseline="0" noProof="0" dirty="0" smtClean="0">
                <a:ln>
                  <a:noFill/>
                </a:ln>
                <a:solidFill>
                  <a:prstClr val="black"/>
                </a:solidFill>
                <a:effectLst/>
                <a:uLnTx/>
                <a:uFillTx/>
                <a:latin typeface="Arial Narrow" panose="020B0606020202030204" pitchFamily="34" charset="0"/>
              </a:rPr>
              <a:t>:</a:t>
            </a:r>
          </a:p>
          <a:p>
            <a:pPr lvl="1">
              <a:spcBef>
                <a:spcPts val="0"/>
              </a:spcBef>
              <a:buFont typeface="Wingdings" panose="05000000000000000000" pitchFamily="2" charset="2"/>
              <a:buChar char="§"/>
            </a:pPr>
            <a:r>
              <a:rPr lang="en-US" sz="1400" dirty="0" smtClean="0">
                <a:latin typeface="Arial Narrow" panose="020B0606020202030204" pitchFamily="34" charset="0"/>
                <a:cs typeface="Arial" panose="020B0604020202020204" pitchFamily="34" charset="0"/>
              </a:rPr>
              <a:t>1 Comprehensive Career Center </a:t>
            </a:r>
          </a:p>
          <a:p>
            <a:pPr lvl="1">
              <a:spcBef>
                <a:spcPts val="0"/>
              </a:spcBef>
              <a:buFont typeface="Wingdings" panose="05000000000000000000" pitchFamily="2" charset="2"/>
              <a:buChar char="§"/>
            </a:pPr>
            <a:r>
              <a:rPr lang="en-US" sz="1400" dirty="0" smtClean="0">
                <a:latin typeface="Arial Narrow" panose="020B0606020202030204" pitchFamily="34" charset="0"/>
                <a:cs typeface="Arial" panose="020B0604020202020204" pitchFamily="34" charset="0"/>
              </a:rPr>
              <a:t>11 Full Service Career Centers</a:t>
            </a:r>
            <a:endParaRPr lang="en-US" sz="1400" dirty="0">
              <a:latin typeface="Arial Narrow" panose="020B0606020202030204" pitchFamily="34" charset="0"/>
              <a:cs typeface="Arial" panose="020B0604020202020204" pitchFamily="34" charset="0"/>
            </a:endParaRPr>
          </a:p>
          <a:p>
            <a:pPr lvl="1">
              <a:spcBef>
                <a:spcPts val="0"/>
              </a:spcBef>
              <a:buFont typeface="Wingdings" panose="05000000000000000000" pitchFamily="2" charset="2"/>
              <a:buChar char="§"/>
            </a:pPr>
            <a:r>
              <a:rPr lang="en-US" sz="1400" dirty="0">
                <a:latin typeface="Arial Narrow" panose="020B0606020202030204" pitchFamily="34" charset="0"/>
                <a:cs typeface="Arial" panose="020B0604020202020204" pitchFamily="34" charset="0"/>
              </a:rPr>
              <a:t>14 Access Points </a:t>
            </a:r>
          </a:p>
          <a:p>
            <a:pPr lvl="1">
              <a:spcBef>
                <a:spcPts val="0"/>
              </a:spcBef>
              <a:buFont typeface="Wingdings" panose="05000000000000000000" pitchFamily="2" charset="2"/>
              <a:buChar char="§"/>
            </a:pPr>
            <a:r>
              <a:rPr lang="en-US" sz="1400" dirty="0">
                <a:latin typeface="Arial Narrow" panose="020B0606020202030204" pitchFamily="34" charset="0"/>
                <a:cs typeface="Arial" panose="020B0604020202020204" pitchFamily="34" charset="0"/>
              </a:rPr>
              <a:t>5 Mobile Assistance Units</a:t>
            </a:r>
          </a:p>
          <a:p>
            <a:pPr lvl="1">
              <a:spcBef>
                <a:spcPts val="0"/>
              </a:spcBef>
              <a:buFont typeface="Wingdings" panose="05000000000000000000" pitchFamily="2" charset="2"/>
              <a:buChar char="§"/>
            </a:pPr>
            <a:r>
              <a:rPr lang="en-US" sz="1400" dirty="0">
                <a:latin typeface="Arial Narrow" panose="020B0606020202030204" pitchFamily="34" charset="0"/>
                <a:cs typeface="Arial" panose="020B0604020202020204" pitchFamily="34" charset="0"/>
              </a:rPr>
              <a:t>3 TechHire Centers</a:t>
            </a:r>
          </a:p>
          <a:p>
            <a:pPr lvl="1">
              <a:spcBef>
                <a:spcPts val="0"/>
              </a:spcBef>
              <a:buFont typeface="Wingdings" panose="05000000000000000000" pitchFamily="2" charset="2"/>
              <a:buChar char="§"/>
            </a:pPr>
            <a:r>
              <a:rPr lang="en-US" sz="1400" dirty="0">
                <a:latin typeface="Arial Narrow" panose="020B0606020202030204" pitchFamily="34" charset="0"/>
                <a:cs typeface="Arial" panose="020B0604020202020204" pitchFamily="34" charset="0"/>
              </a:rPr>
              <a:t>2 </a:t>
            </a:r>
            <a:r>
              <a:rPr lang="en-US" sz="1400" dirty="0" smtClean="0">
                <a:latin typeface="Arial Narrow" panose="020B0606020202030204" pitchFamily="34" charset="0"/>
                <a:cs typeface="Arial" panose="020B0604020202020204" pitchFamily="34" charset="0"/>
              </a:rPr>
              <a:t>University Career Development </a:t>
            </a:r>
            <a:r>
              <a:rPr lang="en-US" sz="1400" dirty="0">
                <a:latin typeface="Arial Narrow" panose="020B0606020202030204" pitchFamily="34" charset="0"/>
                <a:cs typeface="Arial" panose="020B0604020202020204" pitchFamily="34" charset="0"/>
              </a:rPr>
              <a:t>Centers (St. Thomas University &amp; Florida Memorial University</a:t>
            </a:r>
            <a:r>
              <a:rPr lang="en-US" sz="1400" dirty="0" smtClean="0">
                <a:latin typeface="Arial Narrow" panose="020B0606020202030204" pitchFamily="34" charset="0"/>
                <a:cs typeface="Arial" panose="020B0604020202020204" pitchFamily="34" charset="0"/>
              </a:rPr>
              <a:t>)</a:t>
            </a:r>
            <a:endParaRPr lang="en-US" sz="1400" dirty="0">
              <a:latin typeface="Arial Narrow" panose="020B0606020202030204" pitchFamily="34" charset="0"/>
              <a:cs typeface="Arial" panose="020B0604020202020204" pitchFamily="34" charset="0"/>
            </a:endParaRPr>
          </a:p>
          <a:p>
            <a:pPr lvl="1">
              <a:spcBef>
                <a:spcPts val="0"/>
              </a:spcBef>
              <a:buFont typeface="Wingdings" panose="05000000000000000000" pitchFamily="2" charset="2"/>
              <a:buChar char="§"/>
            </a:pPr>
            <a:r>
              <a:rPr lang="en-US" sz="1400" dirty="0">
                <a:latin typeface="Arial Narrow" panose="020B0606020202030204" pitchFamily="34" charset="0"/>
                <a:cs typeface="Arial" panose="020B0604020202020204" pitchFamily="34" charset="0"/>
              </a:rPr>
              <a:t>1 Reemployment Center</a:t>
            </a:r>
          </a:p>
          <a:p>
            <a:pPr marL="342900" marR="0" lvl="0" indent="-342900" algn="just" defTabSz="457200" rtl="0" eaLnBrk="1" fontAlgn="auto" latinLnBrk="0" hangingPunct="1">
              <a:spcBef>
                <a:spcPts val="0"/>
              </a:spcBef>
              <a:buClrTx/>
              <a:buSzTx/>
              <a:buFont typeface="Wingdings" panose="05000000000000000000" pitchFamily="2" charset="2"/>
              <a:buChar char="v"/>
              <a:tabLst/>
              <a:defRPr/>
            </a:pPr>
            <a:endParaRPr kumimoji="0" lang="en-US" sz="1400" b="0" i="0" u="none" strike="noStrike" kern="1200" cap="none" spc="0" normalizeH="0" baseline="0" noProof="0" dirty="0" smtClean="0">
              <a:ln>
                <a:noFill/>
              </a:ln>
              <a:solidFill>
                <a:prstClr val="black"/>
              </a:solidFill>
              <a:effectLst/>
              <a:uLnTx/>
              <a:uFillTx/>
              <a:latin typeface="Arial Narrow" panose="020B0606020202030204" pitchFamily="34" charset="0"/>
            </a:endParaRPr>
          </a:p>
          <a:p>
            <a:pPr lvl="0" algn="just">
              <a:spcBef>
                <a:spcPts val="0"/>
              </a:spcBef>
              <a:buFont typeface="Wingdings" panose="05000000000000000000" pitchFamily="2" charset="2"/>
              <a:buChar char="v"/>
            </a:pPr>
            <a:r>
              <a:rPr lang="en-US" sz="1400" dirty="0" smtClean="0">
                <a:latin typeface="Arial Narrow" panose="020B0606020202030204" pitchFamily="34" charset="0"/>
              </a:rPr>
              <a:t>Through a competitive process community </a:t>
            </a:r>
            <a:r>
              <a:rPr lang="en-US" sz="1400" dirty="0">
                <a:latin typeface="Arial Narrow" panose="020B0606020202030204" pitchFamily="34" charset="0"/>
              </a:rPr>
              <a:t>based organizations and private entities </a:t>
            </a:r>
            <a:r>
              <a:rPr lang="en-US" sz="1400" dirty="0" smtClean="0">
                <a:latin typeface="Arial Narrow" panose="020B0606020202030204" pitchFamily="34" charset="0"/>
              </a:rPr>
              <a:t>are selected to operate the career centers and youth programs</a:t>
            </a:r>
          </a:p>
          <a:p>
            <a:pPr lvl="1" algn="just">
              <a:spcBef>
                <a:spcPts val="0"/>
              </a:spcBef>
              <a:buFont typeface="Wingdings" panose="05000000000000000000" pitchFamily="2" charset="2"/>
              <a:buChar char="v"/>
            </a:pPr>
            <a:r>
              <a:rPr lang="en-US" sz="1400" b="1" u="sng" dirty="0" smtClean="0">
                <a:latin typeface="Arial Narrow" panose="020B0606020202030204" pitchFamily="34" charset="0"/>
              </a:rPr>
              <a:t>Career Center One-Stop Operators / Providers</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Youth Co-Op, Inc.</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Arbor E &amp; T. LLC</a:t>
            </a:r>
          </a:p>
          <a:p>
            <a:pPr lvl="1" algn="just">
              <a:spcBef>
                <a:spcPts val="0"/>
              </a:spcBef>
              <a:buFont typeface="Wingdings" panose="05000000000000000000" pitchFamily="2" charset="2"/>
              <a:buChar char="v"/>
            </a:pPr>
            <a:r>
              <a:rPr lang="en-US" sz="1400" b="1" u="sng" dirty="0" smtClean="0">
                <a:latin typeface="Arial Narrow" panose="020B0606020202030204" pitchFamily="34" charset="0"/>
              </a:rPr>
              <a:t>In-School Providers</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Youth Co-Op, Inc.</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Adult Mankind Organization, Inc.</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Cuban American National Council</a:t>
            </a:r>
          </a:p>
          <a:p>
            <a:pPr lvl="1" algn="just">
              <a:spcBef>
                <a:spcPts val="0"/>
              </a:spcBef>
              <a:buFont typeface="Wingdings" panose="05000000000000000000" pitchFamily="2" charset="2"/>
              <a:buChar char="v"/>
            </a:pPr>
            <a:r>
              <a:rPr lang="en-US" sz="1400" b="1" u="sng" dirty="0" smtClean="0">
                <a:latin typeface="Arial Narrow" panose="020B0606020202030204" pitchFamily="34" charset="0"/>
              </a:rPr>
              <a:t>Out-of-School Providers</a:t>
            </a:r>
          </a:p>
          <a:p>
            <a:pPr lvl="2" algn="just">
              <a:spcBef>
                <a:spcPts val="0"/>
              </a:spcBef>
              <a:buFont typeface="Wingdings" panose="05000000000000000000" pitchFamily="2" charset="2"/>
              <a:buChar char="v"/>
            </a:pPr>
            <a:r>
              <a:rPr lang="en-US" sz="1400" dirty="0">
                <a:latin typeface="Arial Narrow" panose="020B0606020202030204" pitchFamily="34" charset="0"/>
              </a:rPr>
              <a:t>Youth Co-Op, Inc.</a:t>
            </a:r>
          </a:p>
          <a:p>
            <a:pPr lvl="2" algn="just">
              <a:spcBef>
                <a:spcPts val="0"/>
              </a:spcBef>
              <a:buFont typeface="Wingdings" panose="05000000000000000000" pitchFamily="2" charset="2"/>
              <a:buChar char="v"/>
            </a:pPr>
            <a:r>
              <a:rPr lang="en-US" sz="1400" dirty="0">
                <a:latin typeface="Arial Narrow" panose="020B0606020202030204" pitchFamily="34" charset="0"/>
              </a:rPr>
              <a:t>Adult Mankind Organization, Inc.</a:t>
            </a:r>
          </a:p>
          <a:p>
            <a:pPr lvl="2" algn="just">
              <a:spcBef>
                <a:spcPts val="0"/>
              </a:spcBef>
              <a:buFont typeface="Wingdings" panose="05000000000000000000" pitchFamily="2" charset="2"/>
              <a:buChar char="v"/>
            </a:pPr>
            <a:r>
              <a:rPr lang="en-US" sz="1400" dirty="0">
                <a:latin typeface="Arial Narrow" panose="020B0606020202030204" pitchFamily="34" charset="0"/>
              </a:rPr>
              <a:t>Cuban American National Council</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Community Action Human Services Department</a:t>
            </a:r>
          </a:p>
          <a:p>
            <a:pPr lvl="2" algn="just">
              <a:spcBef>
                <a:spcPts val="0"/>
              </a:spcBef>
              <a:buFont typeface="Wingdings" panose="05000000000000000000" pitchFamily="2" charset="2"/>
              <a:buChar char="v"/>
            </a:pPr>
            <a:r>
              <a:rPr lang="en-US" sz="1400" dirty="0" smtClean="0">
                <a:latin typeface="Arial Narrow" panose="020B0606020202030204" pitchFamily="34" charset="0"/>
              </a:rPr>
              <a:t>Community Coalition</a:t>
            </a:r>
          </a:p>
          <a:p>
            <a:pPr lvl="2" algn="just">
              <a:spcBef>
                <a:spcPts val="0"/>
              </a:spcBef>
              <a:buFont typeface="Wingdings" panose="05000000000000000000" pitchFamily="2" charset="2"/>
              <a:buChar char="v"/>
            </a:pPr>
            <a:endParaRPr lang="en-US" sz="800" dirty="0" smtClean="0">
              <a:latin typeface="Arial Narrow" panose="020B0606020202030204" pitchFamily="34" charset="0"/>
            </a:endParaRPr>
          </a:p>
        </p:txBody>
      </p:sp>
    </p:spTree>
    <p:extLst>
      <p:ext uri="{BB962C8B-B14F-4D97-AF65-F5344CB8AC3E}">
        <p14:creationId xmlns:p14="http://schemas.microsoft.com/office/powerpoint/2010/main" val="5251204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dirty="0" smtClean="0">
                <a:solidFill>
                  <a:schemeClr val="bg1"/>
                </a:solidFill>
                <a:latin typeface="Arial"/>
                <a:cs typeface="Arial"/>
              </a:rPr>
              <a:t>Major Initiatives and Priorities</a:t>
            </a:r>
            <a:endParaRPr lang="en-US" sz="2800" dirty="0">
              <a:solidFill>
                <a:schemeClr val="bg1"/>
              </a:solidFill>
              <a:latin typeface="Arial"/>
              <a:cs typeface="Arial"/>
            </a:endParaRPr>
          </a:p>
        </p:txBody>
      </p:sp>
      <p:sp>
        <p:nvSpPr>
          <p:cNvPr id="6" name="Content Placeholder 2"/>
          <p:cNvSpPr txBox="1">
            <a:spLocks/>
          </p:cNvSpPr>
          <p:nvPr/>
        </p:nvSpPr>
        <p:spPr>
          <a:xfrm>
            <a:off x="238668" y="1407774"/>
            <a:ext cx="8666664" cy="552465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a:latin typeface="Arial Narrow" panose="020B0606020202030204" pitchFamily="34" charset="0"/>
              </a:rPr>
              <a:t>The South Florida Workforce Investment Board dba CareerSource South Florida (CSSF) strategic vision is to continue to be a premier national provider of employment and career services. Our core purpose is to improve the quality of life through a workforce well equipped to meet industry </a:t>
            </a:r>
            <a:r>
              <a:rPr lang="en-US" sz="1200" dirty="0" smtClean="0">
                <a:latin typeface="Arial Narrow" panose="020B0606020202030204" pitchFamily="34" charset="0"/>
              </a:rPr>
              <a:t>demand. CSSF does this through six strategic goals.</a:t>
            </a:r>
          </a:p>
          <a:p>
            <a:pPr marL="0" indent="0">
              <a:buNone/>
            </a:pPr>
            <a:endParaRPr lang="en-US" sz="1200" dirty="0" smtClean="0">
              <a:latin typeface="Arial Narrow" panose="020B0606020202030204" pitchFamily="34" charset="0"/>
            </a:endParaRPr>
          </a:p>
          <a:p>
            <a:pPr marL="0" lvl="0" indent="0">
              <a:buNone/>
            </a:pPr>
            <a:r>
              <a:rPr lang="en-US" sz="1200" b="1" dirty="0" smtClean="0">
                <a:latin typeface="Arial Narrow" panose="020B0606020202030204" pitchFamily="34" charset="0"/>
              </a:rPr>
              <a:t>1.</a:t>
            </a:r>
            <a:r>
              <a:rPr lang="en-US" sz="1200" dirty="0" smtClean="0">
                <a:latin typeface="Arial Narrow" panose="020B0606020202030204" pitchFamily="34" charset="0"/>
              </a:rPr>
              <a:t>	</a:t>
            </a:r>
            <a:r>
              <a:rPr lang="en-US" sz="1200" b="1" dirty="0" smtClean="0">
                <a:latin typeface="Arial Narrow" panose="020B0606020202030204" pitchFamily="34" charset="0"/>
              </a:rPr>
              <a:t>Build </a:t>
            </a:r>
            <a:r>
              <a:rPr lang="en-US" sz="1200" b="1" dirty="0">
                <a:latin typeface="Arial Narrow" panose="020B0606020202030204" pitchFamily="34" charset="0"/>
              </a:rPr>
              <a:t>a Demand-Driven System with High Employer Engagement and Quality Business Services </a:t>
            </a:r>
            <a:endParaRPr lang="en-US" sz="1200" b="1" dirty="0" smtClean="0">
              <a:latin typeface="Arial Narrow" panose="020B0606020202030204" pitchFamily="34" charset="0"/>
            </a:endParaRPr>
          </a:p>
          <a:p>
            <a:pPr lvl="1">
              <a:buFont typeface="Arial" panose="020B0604020202020204" pitchFamily="34" charset="0"/>
              <a:buChar char="•"/>
            </a:pPr>
            <a:r>
              <a:rPr lang="en-US" sz="1200" dirty="0" smtClean="0">
                <a:latin typeface="Arial Narrow" panose="020B0606020202030204" pitchFamily="34" charset="0"/>
              </a:rPr>
              <a:t>Business Intermediaries </a:t>
            </a:r>
          </a:p>
          <a:p>
            <a:pPr lvl="1">
              <a:buFont typeface="Arial" panose="020B0604020202020204" pitchFamily="34" charset="0"/>
              <a:buChar char="•"/>
            </a:pPr>
            <a:r>
              <a:rPr lang="en-US" sz="1200" dirty="0" smtClean="0">
                <a:latin typeface="Arial Narrow" panose="020B0606020202030204" pitchFamily="34" charset="0"/>
              </a:rPr>
              <a:t>Business Layoff Aversion Strategies</a:t>
            </a:r>
          </a:p>
          <a:p>
            <a:pPr lvl="1">
              <a:buFont typeface="Arial" panose="020B0604020202020204" pitchFamily="34" charset="0"/>
              <a:buChar char="•"/>
            </a:pPr>
            <a:r>
              <a:rPr lang="en-US" sz="1200" dirty="0" smtClean="0">
                <a:latin typeface="Arial Narrow" panose="020B0606020202030204" pitchFamily="34" charset="0"/>
              </a:rPr>
              <a:t>Apprenticeship Models</a:t>
            </a:r>
          </a:p>
          <a:p>
            <a:pPr lvl="2">
              <a:buFont typeface="Arial" panose="020B0604020202020204" pitchFamily="34" charset="0"/>
              <a:buChar char="•"/>
            </a:pPr>
            <a:r>
              <a:rPr lang="en-US" sz="800" dirty="0" smtClean="0">
                <a:latin typeface="Arial Narrow" panose="020B0606020202030204" pitchFamily="34" charset="0"/>
              </a:rPr>
              <a:t>Miami-Dade County Public Schools Pre-Apprentice Construction Program</a:t>
            </a:r>
          </a:p>
          <a:p>
            <a:pPr lvl="2">
              <a:buFont typeface="Arial" panose="020B0604020202020204" pitchFamily="34" charset="0"/>
              <a:buChar char="•"/>
            </a:pPr>
            <a:r>
              <a:rPr lang="en-US" sz="800" dirty="0" smtClean="0">
                <a:latin typeface="Arial Narrow" panose="020B0606020202030204" pitchFamily="34" charset="0"/>
              </a:rPr>
              <a:t>Commercial </a:t>
            </a:r>
            <a:r>
              <a:rPr lang="en-US" sz="800" dirty="0">
                <a:latin typeface="Arial Narrow" panose="020B0606020202030204" pitchFamily="34" charset="0"/>
              </a:rPr>
              <a:t>Jet</a:t>
            </a:r>
          </a:p>
          <a:p>
            <a:pPr lvl="2">
              <a:buFont typeface="Arial" panose="020B0604020202020204" pitchFamily="34" charset="0"/>
              <a:buChar char="•"/>
            </a:pPr>
            <a:r>
              <a:rPr lang="en-US" sz="800" dirty="0" smtClean="0">
                <a:latin typeface="Arial Narrow" panose="020B0606020202030204" pitchFamily="34" charset="0"/>
              </a:rPr>
              <a:t>Bean Automotive</a:t>
            </a:r>
          </a:p>
          <a:p>
            <a:pPr lvl="2">
              <a:buFont typeface="Arial" panose="020B0604020202020204" pitchFamily="34" charset="0"/>
              <a:buChar char="•"/>
            </a:pPr>
            <a:r>
              <a:rPr lang="en-US" sz="800" dirty="0" smtClean="0">
                <a:latin typeface="Arial Narrow" panose="020B0606020202030204" pitchFamily="34" charset="0"/>
              </a:rPr>
              <a:t>Warren Henry</a:t>
            </a:r>
          </a:p>
          <a:p>
            <a:pPr lvl="2">
              <a:buFont typeface="Arial" panose="020B0604020202020204" pitchFamily="34" charset="0"/>
              <a:buChar char="•"/>
            </a:pPr>
            <a:r>
              <a:rPr lang="en-US" sz="800" dirty="0" smtClean="0">
                <a:latin typeface="Arial Narrow" panose="020B0606020202030204" pitchFamily="34" charset="0"/>
              </a:rPr>
              <a:t>Early Learning Coalition</a:t>
            </a:r>
          </a:p>
          <a:p>
            <a:pPr lvl="1">
              <a:buFont typeface="Arial" panose="020B0604020202020204" pitchFamily="34" charset="0"/>
              <a:buChar char="•"/>
            </a:pPr>
            <a:r>
              <a:rPr lang="en-US" sz="1200" dirty="0" smtClean="0">
                <a:latin typeface="Arial Narrow" panose="020B0606020202030204" pitchFamily="34" charset="0"/>
              </a:rPr>
              <a:t>First </a:t>
            </a:r>
            <a:r>
              <a:rPr lang="en-US" sz="1200" dirty="0">
                <a:latin typeface="Arial Narrow" panose="020B0606020202030204" pitchFamily="34" charset="0"/>
              </a:rPr>
              <a:t>Source Hiring Ordinances (various municipalities)</a:t>
            </a:r>
          </a:p>
          <a:p>
            <a:pPr lvl="1">
              <a:buFont typeface="Arial" panose="020B0604020202020204" pitchFamily="34" charset="0"/>
              <a:buChar char="•"/>
            </a:pPr>
            <a:r>
              <a:rPr lang="en-US" sz="1200" dirty="0" smtClean="0">
                <a:latin typeface="Arial Narrow" panose="020B0606020202030204" pitchFamily="34" charset="0"/>
              </a:rPr>
              <a:t>Employed Worker Training Initiative (Website and Mobile App)</a:t>
            </a:r>
          </a:p>
          <a:p>
            <a:pPr lvl="1">
              <a:buFont typeface="Arial" panose="020B0604020202020204" pitchFamily="34" charset="0"/>
              <a:buChar char="•"/>
            </a:pPr>
            <a:r>
              <a:rPr lang="en-US" sz="1200" dirty="0" smtClean="0">
                <a:latin typeface="Arial Narrow" panose="020B0606020202030204" pitchFamily="34" charset="0"/>
              </a:rPr>
              <a:t>Business Roundtables</a:t>
            </a:r>
          </a:p>
          <a:p>
            <a:pPr marL="457200" lvl="1" indent="0">
              <a:buNone/>
            </a:pPr>
            <a:endParaRPr lang="en-US" sz="1200" dirty="0">
              <a:latin typeface="Arial Narrow" panose="020B0606020202030204" pitchFamily="34" charset="0"/>
            </a:endParaRPr>
          </a:p>
          <a:p>
            <a:pPr marL="0" indent="0">
              <a:buNone/>
            </a:pPr>
            <a:r>
              <a:rPr lang="en-US" sz="1200" dirty="0" smtClean="0">
                <a:latin typeface="Arial Narrow" panose="020B0606020202030204" pitchFamily="34" charset="0"/>
              </a:rPr>
              <a:t>2. 	</a:t>
            </a:r>
            <a:r>
              <a:rPr lang="en-US" sz="1200" b="1" dirty="0" smtClean="0">
                <a:latin typeface="Arial Narrow" panose="020B0606020202030204" pitchFamily="34" charset="0"/>
              </a:rPr>
              <a:t>Strengthen </a:t>
            </a:r>
            <a:r>
              <a:rPr lang="en-US" sz="1200" b="1" dirty="0">
                <a:latin typeface="Arial Narrow" panose="020B0606020202030204" pitchFamily="34" charset="0"/>
              </a:rPr>
              <a:t>the One-Stop Delivery System and Increase Integrated Service Delivery </a:t>
            </a:r>
            <a:endParaRPr lang="en-US" sz="1200" b="1" dirty="0" smtClean="0">
              <a:latin typeface="Arial Narrow" panose="020B0606020202030204" pitchFamily="34" charset="0"/>
            </a:endParaRPr>
          </a:p>
          <a:p>
            <a:pPr lvl="1">
              <a:buFont typeface="Arial" panose="020B0604020202020204" pitchFamily="34" charset="0"/>
              <a:buChar char="•"/>
            </a:pPr>
            <a:r>
              <a:rPr lang="en-US" sz="1200" dirty="0" smtClean="0">
                <a:latin typeface="Arial Narrow" panose="020B0606020202030204" pitchFamily="34" charset="0"/>
              </a:rPr>
              <a:t>University Career Services/Development Centers </a:t>
            </a:r>
            <a:r>
              <a:rPr lang="en-US" sz="1200" dirty="0">
                <a:latin typeface="Arial Narrow" panose="020B0606020202030204" pitchFamily="34" charset="0"/>
              </a:rPr>
              <a:t>(Florida Memorial </a:t>
            </a:r>
            <a:r>
              <a:rPr lang="en-US" sz="1200" dirty="0" smtClean="0">
                <a:latin typeface="Arial Narrow" panose="020B0606020202030204" pitchFamily="34" charset="0"/>
              </a:rPr>
              <a:t>University and St</a:t>
            </a:r>
            <a:r>
              <a:rPr lang="en-US" sz="1200" dirty="0">
                <a:latin typeface="Arial Narrow" panose="020B0606020202030204" pitchFamily="34" charset="0"/>
              </a:rPr>
              <a:t>. Thomas </a:t>
            </a:r>
            <a:r>
              <a:rPr lang="en-US" sz="1200" dirty="0" smtClean="0">
                <a:latin typeface="Arial Narrow" panose="020B0606020202030204" pitchFamily="34" charset="0"/>
              </a:rPr>
              <a:t>University)</a:t>
            </a:r>
          </a:p>
          <a:p>
            <a:pPr lvl="1">
              <a:buFont typeface="Arial" panose="020B0604020202020204" pitchFamily="34" charset="0"/>
              <a:buChar char="•"/>
            </a:pPr>
            <a:r>
              <a:rPr lang="en-US" sz="1200" dirty="0" smtClean="0">
                <a:latin typeface="Arial Narrow" panose="020B0606020202030204" pitchFamily="34" charset="0"/>
              </a:rPr>
              <a:t>College Employment Initiatives</a:t>
            </a:r>
          </a:p>
          <a:p>
            <a:pPr lvl="2">
              <a:buFont typeface="Arial" panose="020B0604020202020204" pitchFamily="34" charset="0"/>
              <a:buChar char="•"/>
            </a:pPr>
            <a:r>
              <a:rPr lang="en-US" sz="800" dirty="0" smtClean="0">
                <a:latin typeface="Arial Narrow" panose="020B0606020202030204" pitchFamily="34" charset="0"/>
              </a:rPr>
              <a:t>MDC Works</a:t>
            </a:r>
          </a:p>
          <a:p>
            <a:pPr lvl="2">
              <a:buFont typeface="Arial" panose="020B0604020202020204" pitchFamily="34" charset="0"/>
              <a:buChar char="•"/>
            </a:pPr>
            <a:r>
              <a:rPr lang="en-US" sz="800" dirty="0" smtClean="0">
                <a:latin typeface="Arial Narrow" panose="020B0606020202030204" pitchFamily="34" charset="0"/>
              </a:rPr>
              <a:t>College of Florida Keys</a:t>
            </a:r>
            <a:endParaRPr lang="en-US" sz="1200" dirty="0" smtClean="0">
              <a:latin typeface="Arial Narrow" panose="020B0606020202030204" pitchFamily="34" charset="0"/>
            </a:endParaRPr>
          </a:p>
          <a:p>
            <a:pPr lvl="1">
              <a:buFont typeface="Arial" panose="020B0604020202020204" pitchFamily="34" charset="0"/>
              <a:buChar char="•"/>
            </a:pPr>
            <a:r>
              <a:rPr lang="en-US" sz="1200" dirty="0" smtClean="0">
                <a:latin typeface="Arial Narrow" panose="020B0606020202030204" pitchFamily="34" charset="0"/>
              </a:rPr>
              <a:t>Miami Community Ventures / Beacon Council</a:t>
            </a:r>
          </a:p>
          <a:p>
            <a:pPr lvl="1">
              <a:buFont typeface="Arial" panose="020B0604020202020204" pitchFamily="34" charset="0"/>
              <a:buChar char="•"/>
            </a:pPr>
            <a:r>
              <a:rPr lang="en-US" sz="1200" dirty="0" smtClean="0">
                <a:latin typeface="Arial Narrow" panose="020B0606020202030204" pitchFamily="34" charset="0"/>
              </a:rPr>
              <a:t>YWCA </a:t>
            </a:r>
            <a:r>
              <a:rPr lang="en-US" sz="1200" dirty="0">
                <a:latin typeface="Arial Narrow" panose="020B0606020202030204" pitchFamily="34" charset="0"/>
              </a:rPr>
              <a:t>of Greater </a:t>
            </a:r>
            <a:r>
              <a:rPr lang="en-US" sz="1200" dirty="0" smtClean="0">
                <a:latin typeface="Arial Narrow" panose="020B0606020202030204" pitchFamily="34" charset="0"/>
              </a:rPr>
              <a:t>Miami-Dade TechHire Center</a:t>
            </a:r>
          </a:p>
          <a:p>
            <a:pPr lvl="1">
              <a:buFont typeface="Arial" panose="020B0604020202020204" pitchFamily="34" charset="0"/>
              <a:buChar char="•"/>
            </a:pPr>
            <a:r>
              <a:rPr lang="en-US" sz="1200" dirty="0">
                <a:latin typeface="Arial Narrow" panose="020B0606020202030204" pitchFamily="34" charset="0"/>
              </a:rPr>
              <a:t>Opa-Locka Community Development </a:t>
            </a:r>
            <a:r>
              <a:rPr lang="en-US" sz="1200" dirty="0" smtClean="0">
                <a:latin typeface="Arial Narrow" panose="020B0606020202030204" pitchFamily="34" charset="0"/>
              </a:rPr>
              <a:t>Corporation TechHire Center</a:t>
            </a:r>
          </a:p>
          <a:p>
            <a:pPr lvl="1">
              <a:buFont typeface="Arial" panose="020B0604020202020204" pitchFamily="34" charset="0"/>
              <a:buChar char="•"/>
            </a:pPr>
            <a:r>
              <a:rPr lang="en-US" sz="1200" dirty="0" smtClean="0">
                <a:latin typeface="Arial Narrow" panose="020B0606020202030204" pitchFamily="34" charset="0"/>
              </a:rPr>
              <a:t>Integrated In-take Process / OIC of South Florida</a:t>
            </a:r>
          </a:p>
          <a:p>
            <a:pPr marL="457200" lvl="1" indent="0">
              <a:buNone/>
            </a:pPr>
            <a:endParaRPr lang="en-US" sz="1200" dirty="0">
              <a:latin typeface="Arial Narrow" panose="020B0606020202030204" pitchFamily="34" charset="0"/>
            </a:endParaRPr>
          </a:p>
        </p:txBody>
      </p:sp>
    </p:spTree>
    <p:extLst>
      <p:ext uri="{BB962C8B-B14F-4D97-AF65-F5344CB8AC3E}">
        <p14:creationId xmlns:p14="http://schemas.microsoft.com/office/powerpoint/2010/main" val="29253207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dirty="0" smtClean="0">
                <a:solidFill>
                  <a:schemeClr val="bg1"/>
                </a:solidFill>
                <a:latin typeface="Arial"/>
                <a:cs typeface="Arial"/>
              </a:rPr>
              <a:t>Major Initiatives and Priorities</a:t>
            </a:r>
            <a:endParaRPr lang="en-US" sz="2800" dirty="0">
              <a:solidFill>
                <a:schemeClr val="bg1"/>
              </a:solidFill>
              <a:latin typeface="Arial"/>
              <a:cs typeface="Arial"/>
            </a:endParaRPr>
          </a:p>
        </p:txBody>
      </p:sp>
      <p:sp>
        <p:nvSpPr>
          <p:cNvPr id="6" name="Content Placeholder 2"/>
          <p:cNvSpPr txBox="1">
            <a:spLocks/>
          </p:cNvSpPr>
          <p:nvPr/>
        </p:nvSpPr>
        <p:spPr>
          <a:xfrm>
            <a:off x="238668" y="1244983"/>
            <a:ext cx="8666664" cy="552465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a:latin typeface="Arial Narrow" panose="020B0606020202030204" pitchFamily="34" charset="0"/>
              </a:rPr>
              <a:t>The South Florida Workforce Investment Board dba CareerSource South Florida (CSSF) strategic vision is to continue to be a premier national provider of employment and career services. Our core purpose is to improve the quality of life through a workforce well equipped to meet industry </a:t>
            </a:r>
            <a:r>
              <a:rPr lang="en-US" sz="1200" dirty="0" smtClean="0">
                <a:latin typeface="Arial Narrow" panose="020B0606020202030204" pitchFamily="34" charset="0"/>
              </a:rPr>
              <a:t>demand. CSSF does this through six strategic goals.</a:t>
            </a:r>
          </a:p>
          <a:p>
            <a:pPr marL="0" indent="0">
              <a:buNone/>
            </a:pPr>
            <a:endParaRPr lang="en-US" sz="1200" dirty="0" smtClean="0">
              <a:latin typeface="Arial Narrow" panose="020B0606020202030204" pitchFamily="34" charset="0"/>
            </a:endParaRPr>
          </a:p>
          <a:p>
            <a:pPr marL="228600" indent="-228600">
              <a:buAutoNum type="arabicPeriod" startAt="3"/>
            </a:pPr>
            <a:r>
              <a:rPr lang="en-US" sz="1200" b="1" dirty="0" smtClean="0">
                <a:latin typeface="Arial Narrow" panose="020B0606020202030204" pitchFamily="34" charset="0"/>
              </a:rPr>
              <a:t>Improve </a:t>
            </a:r>
            <a:r>
              <a:rPr lang="en-US" sz="1200" b="1" dirty="0">
                <a:latin typeface="Arial Narrow" panose="020B0606020202030204" pitchFamily="34" charset="0"/>
              </a:rPr>
              <a:t>Services for Individuals with Barriers to Employment </a:t>
            </a:r>
          </a:p>
          <a:p>
            <a:pPr lvl="1">
              <a:buFont typeface="Arial" panose="020B0604020202020204" pitchFamily="34" charset="0"/>
              <a:buChar char="•"/>
            </a:pPr>
            <a:r>
              <a:rPr lang="en-US" sz="1200" dirty="0" smtClean="0">
                <a:latin typeface="Arial Narrow" panose="020B0606020202030204" pitchFamily="34" charset="0"/>
              </a:rPr>
              <a:t>Hospitality Institute Homeless Initiative (Camillus House / Chapman / Lotus)</a:t>
            </a:r>
            <a:endParaRPr lang="en-US" sz="1200" dirty="0">
              <a:latin typeface="Arial Narrow" panose="020B0606020202030204" pitchFamily="34" charset="0"/>
            </a:endParaRPr>
          </a:p>
          <a:p>
            <a:pPr lvl="1">
              <a:buFont typeface="Arial" panose="020B0604020202020204" pitchFamily="34" charset="0"/>
              <a:buChar char="•"/>
            </a:pPr>
            <a:r>
              <a:rPr lang="en-US" sz="1200" dirty="0" smtClean="0">
                <a:latin typeface="Arial Narrow" panose="020B0606020202030204" pitchFamily="34" charset="0"/>
              </a:rPr>
              <a:t>Women-In-Tech</a:t>
            </a:r>
          </a:p>
          <a:p>
            <a:pPr lvl="1">
              <a:buFont typeface="Arial" panose="020B0604020202020204" pitchFamily="34" charset="0"/>
              <a:buChar char="•"/>
            </a:pPr>
            <a:r>
              <a:rPr lang="en-US" sz="1200" dirty="0" smtClean="0">
                <a:latin typeface="Arial Narrow" panose="020B0606020202030204" pitchFamily="34" charset="0"/>
              </a:rPr>
              <a:t>Camillus House Homeless Employment Center </a:t>
            </a:r>
          </a:p>
          <a:p>
            <a:pPr lvl="1">
              <a:buFont typeface="Arial" panose="020B0604020202020204" pitchFamily="34" charset="0"/>
              <a:buChar char="•"/>
            </a:pPr>
            <a:r>
              <a:rPr lang="en-US" sz="1200" dirty="0" smtClean="0">
                <a:latin typeface="Arial Narrow" panose="020B0606020202030204" pitchFamily="34" charset="0"/>
              </a:rPr>
              <a:t>City </a:t>
            </a:r>
            <a:r>
              <a:rPr lang="en-US" sz="1200" dirty="0">
                <a:latin typeface="Arial Narrow" panose="020B0606020202030204" pitchFamily="34" charset="0"/>
              </a:rPr>
              <a:t>of Miami Beach (Homeless Employment Initiative Program (HEIP)) </a:t>
            </a:r>
          </a:p>
          <a:p>
            <a:pPr lvl="1">
              <a:buFont typeface="Arial" panose="020B0604020202020204" pitchFamily="34" charset="0"/>
              <a:buChar char="•"/>
            </a:pPr>
            <a:r>
              <a:rPr lang="en-US" sz="1200" dirty="0" smtClean="0">
                <a:latin typeface="Arial Narrow" panose="020B0606020202030204" pitchFamily="34" charset="0"/>
              </a:rPr>
              <a:t>Community </a:t>
            </a:r>
            <a:r>
              <a:rPr lang="en-US" sz="1200" dirty="0">
                <a:latin typeface="Arial Narrow" panose="020B0606020202030204" pitchFamily="34" charset="0"/>
              </a:rPr>
              <a:t>Habilitation Center, Inc. d/b/a The WOW Center</a:t>
            </a:r>
          </a:p>
          <a:p>
            <a:pPr lvl="1">
              <a:buFont typeface="Arial" panose="020B0604020202020204" pitchFamily="34" charset="0"/>
              <a:buChar char="•"/>
            </a:pPr>
            <a:r>
              <a:rPr lang="en-US" sz="1200" dirty="0">
                <a:latin typeface="Arial Narrow" panose="020B0606020202030204" pitchFamily="34" charset="0"/>
              </a:rPr>
              <a:t>Key </a:t>
            </a:r>
            <a:r>
              <a:rPr lang="en-US" sz="1200" dirty="0" smtClean="0">
                <a:latin typeface="Arial Narrow" panose="020B0606020202030204" pitchFamily="34" charset="0"/>
              </a:rPr>
              <a:t>Clubhouse of South Florida Employment Initiative</a:t>
            </a:r>
            <a:endParaRPr lang="en-US" sz="1200" dirty="0">
              <a:latin typeface="Arial Narrow" panose="020B0606020202030204" pitchFamily="34" charset="0"/>
            </a:endParaRPr>
          </a:p>
          <a:p>
            <a:pPr lvl="1">
              <a:buFont typeface="Arial" panose="020B0604020202020204" pitchFamily="34" charset="0"/>
              <a:buChar char="•"/>
            </a:pPr>
            <a:r>
              <a:rPr lang="en-US" sz="1200" dirty="0">
                <a:latin typeface="Arial Narrow" panose="020B0606020202030204" pitchFamily="34" charset="0"/>
              </a:rPr>
              <a:t>Comcast Internet Essentials</a:t>
            </a:r>
          </a:p>
          <a:p>
            <a:pPr marL="228600" indent="-228600">
              <a:buAutoNum type="arabicPeriod" startAt="4"/>
            </a:pPr>
            <a:endParaRPr lang="en-US" sz="900" b="1" dirty="0" smtClean="0">
              <a:latin typeface="Arial Narrow" panose="020B0606020202030204" pitchFamily="34" charset="0"/>
            </a:endParaRPr>
          </a:p>
          <a:p>
            <a:pPr marL="228600" indent="-228600">
              <a:buAutoNum type="arabicPeriod" startAt="4"/>
            </a:pPr>
            <a:r>
              <a:rPr lang="en-US" sz="1200" b="1" dirty="0" smtClean="0">
                <a:latin typeface="Arial Narrow" panose="020B0606020202030204" pitchFamily="34" charset="0"/>
              </a:rPr>
              <a:t>Dedicated </a:t>
            </a:r>
            <a:r>
              <a:rPr lang="en-US" sz="1200" b="1" dirty="0">
                <a:latin typeface="Arial Narrow" panose="020B0606020202030204" pitchFamily="34" charset="0"/>
              </a:rPr>
              <a:t>Commitment to Youth Participation  </a:t>
            </a:r>
          </a:p>
          <a:p>
            <a:pPr lvl="1">
              <a:buFont typeface="Arial" panose="020B0604020202020204" pitchFamily="34" charset="0"/>
              <a:buChar char="•"/>
            </a:pPr>
            <a:r>
              <a:rPr lang="en-US" sz="1200" dirty="0" smtClean="0">
                <a:latin typeface="Arial Narrow" panose="020B0606020202030204" pitchFamily="34" charset="0"/>
              </a:rPr>
              <a:t>Pre-Apprenticeship </a:t>
            </a:r>
            <a:r>
              <a:rPr lang="en-US" sz="1200" dirty="0">
                <a:latin typeface="Arial Narrow" panose="020B0606020202030204" pitchFamily="34" charset="0"/>
              </a:rPr>
              <a:t>Career and Technical Training </a:t>
            </a:r>
            <a:r>
              <a:rPr lang="en-US" sz="1200" dirty="0" smtClean="0">
                <a:latin typeface="Arial Narrow" panose="020B0606020202030204" pitchFamily="34" charset="0"/>
              </a:rPr>
              <a:t>Programs</a:t>
            </a:r>
          </a:p>
          <a:p>
            <a:pPr lvl="1">
              <a:buFont typeface="Arial" panose="020B0604020202020204" pitchFamily="34" charset="0"/>
              <a:buChar char="•"/>
            </a:pPr>
            <a:r>
              <a:rPr lang="en-US" sz="1200" dirty="0" smtClean="0">
                <a:latin typeface="Arial Narrow" panose="020B0606020202030204" pitchFamily="34" charset="0"/>
              </a:rPr>
              <a:t>Big Brothers / Big Sisters TechHire Center</a:t>
            </a:r>
            <a:endParaRPr lang="en-US" sz="1200" dirty="0">
              <a:latin typeface="Arial Narrow" panose="020B0606020202030204" pitchFamily="34" charset="0"/>
            </a:endParaRPr>
          </a:p>
          <a:p>
            <a:pPr lvl="1">
              <a:buFont typeface="Arial" panose="020B0604020202020204" pitchFamily="34" charset="0"/>
              <a:buChar char="•"/>
            </a:pPr>
            <a:r>
              <a:rPr lang="en-US" sz="1200" dirty="0">
                <a:latin typeface="Arial Narrow" panose="020B0606020202030204" pitchFamily="34" charset="0"/>
              </a:rPr>
              <a:t>CareerSource South Florida (CSSF) TechHire Summer Boot Camp</a:t>
            </a:r>
          </a:p>
          <a:p>
            <a:pPr lvl="1">
              <a:buFont typeface="Arial" panose="020B0604020202020204" pitchFamily="34" charset="0"/>
              <a:buChar char="•"/>
            </a:pPr>
            <a:r>
              <a:rPr lang="en-US" sz="1200" dirty="0" smtClean="0">
                <a:latin typeface="Arial Narrow" panose="020B0606020202030204" pitchFamily="34" charset="0"/>
              </a:rPr>
              <a:t>Summer </a:t>
            </a:r>
            <a:r>
              <a:rPr lang="en-US" sz="1200" dirty="0">
                <a:latin typeface="Arial Narrow" panose="020B0606020202030204" pitchFamily="34" charset="0"/>
              </a:rPr>
              <a:t>Youth Employment Program (SYEP for City of Miami Gardens, City of Opa-Locka, and City of Homestead) </a:t>
            </a:r>
          </a:p>
          <a:p>
            <a:pPr lvl="1">
              <a:buFont typeface="Arial" panose="020B0604020202020204" pitchFamily="34" charset="0"/>
              <a:buChar char="•"/>
            </a:pPr>
            <a:r>
              <a:rPr lang="en-US" sz="1200" dirty="0">
                <a:latin typeface="Arial Narrow" panose="020B0606020202030204" pitchFamily="34" charset="0"/>
              </a:rPr>
              <a:t>Summer Youth Internship Program (SYIP with Miami-Dade Public Schools and the Children’s trust</a:t>
            </a:r>
            <a:r>
              <a:rPr lang="en-US" sz="1200" dirty="0" smtClean="0">
                <a:latin typeface="Arial Narrow" panose="020B0606020202030204" pitchFamily="34" charset="0"/>
              </a:rPr>
              <a:t>)</a:t>
            </a:r>
          </a:p>
          <a:p>
            <a:pPr lvl="1">
              <a:buFont typeface="Arial" panose="020B0604020202020204" pitchFamily="34" charset="0"/>
              <a:buChar char="•"/>
            </a:pPr>
            <a:r>
              <a:rPr lang="en-US" sz="1200" dirty="0" smtClean="0">
                <a:latin typeface="Arial Narrow" panose="020B0606020202030204" pitchFamily="34" charset="0"/>
              </a:rPr>
              <a:t>Summer Youth Employment Program for Charter Schools (Miami-Dade County and the Children’s trust)</a:t>
            </a:r>
            <a:endParaRPr lang="en-US" sz="1200" dirty="0">
              <a:latin typeface="Arial Narrow" panose="020B0606020202030204" pitchFamily="34" charset="0"/>
            </a:endParaRPr>
          </a:p>
          <a:p>
            <a:pPr lvl="1">
              <a:buFont typeface="Arial" panose="020B0604020202020204" pitchFamily="34" charset="0"/>
              <a:buChar char="•"/>
            </a:pPr>
            <a:r>
              <a:rPr lang="en-US" sz="1200" dirty="0" smtClean="0">
                <a:latin typeface="Arial Narrow" panose="020B0606020202030204" pitchFamily="34" charset="0"/>
              </a:rPr>
              <a:t>Take </a:t>
            </a:r>
            <a:r>
              <a:rPr lang="en-US" sz="1200" dirty="0">
                <a:latin typeface="Arial Narrow" panose="020B0606020202030204" pitchFamily="34" charset="0"/>
              </a:rPr>
              <a:t>Stock in Children </a:t>
            </a:r>
            <a:r>
              <a:rPr lang="en-US" sz="1200" dirty="0" smtClean="0">
                <a:latin typeface="Arial Narrow" panose="020B0606020202030204" pitchFamily="34" charset="0"/>
              </a:rPr>
              <a:t>Program – Scholarship Program</a:t>
            </a:r>
            <a:endParaRPr lang="en-US" sz="1200" dirty="0">
              <a:latin typeface="Arial Narrow" panose="020B0606020202030204" pitchFamily="34" charset="0"/>
            </a:endParaRPr>
          </a:p>
          <a:p>
            <a:pPr lvl="1">
              <a:buFont typeface="Arial" panose="020B0604020202020204" pitchFamily="34" charset="0"/>
              <a:buChar char="•"/>
            </a:pPr>
            <a:r>
              <a:rPr lang="en-US" sz="1200" dirty="0">
                <a:latin typeface="Arial Narrow" panose="020B0606020202030204" pitchFamily="34" charset="0"/>
              </a:rPr>
              <a:t>Future Banker’s Training </a:t>
            </a:r>
            <a:r>
              <a:rPr lang="en-US" sz="1200" dirty="0" smtClean="0">
                <a:latin typeface="Arial Narrow" panose="020B0606020202030204" pitchFamily="34" charset="0"/>
              </a:rPr>
              <a:t>Program</a:t>
            </a:r>
          </a:p>
          <a:p>
            <a:pPr lvl="1">
              <a:buFont typeface="Arial" panose="020B0604020202020204" pitchFamily="34" charset="0"/>
              <a:buChar char="•"/>
            </a:pPr>
            <a:r>
              <a:rPr lang="en-US" sz="1200" dirty="0" smtClean="0">
                <a:latin typeface="Arial Narrow" panose="020B0606020202030204" pitchFamily="34" charset="0"/>
              </a:rPr>
              <a:t>CSSF Education Portal</a:t>
            </a:r>
            <a:endParaRPr lang="en-US" sz="1200" dirty="0">
              <a:latin typeface="Arial Narrow" panose="020B0606020202030204" pitchFamily="34" charset="0"/>
            </a:endParaRPr>
          </a:p>
          <a:p>
            <a:pPr marL="0" lvl="1" indent="0">
              <a:buNone/>
            </a:pPr>
            <a:endParaRPr lang="en-US" sz="1400" dirty="0">
              <a:solidFill>
                <a:srgbClr val="212120"/>
              </a:solidFill>
              <a:latin typeface="Arial Narrow" panose="020B0606020202030204" pitchFamily="34" charset="0"/>
            </a:endParaRPr>
          </a:p>
        </p:txBody>
      </p:sp>
    </p:spTree>
    <p:extLst>
      <p:ext uri="{BB962C8B-B14F-4D97-AF65-F5344CB8AC3E}">
        <p14:creationId xmlns:p14="http://schemas.microsoft.com/office/powerpoint/2010/main" val="3717410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dirty="0" smtClean="0">
                <a:solidFill>
                  <a:schemeClr val="bg1"/>
                </a:solidFill>
                <a:latin typeface="Arial"/>
                <a:cs typeface="Arial"/>
              </a:rPr>
              <a:t>Major Initiatives and Priorities</a:t>
            </a:r>
            <a:endParaRPr lang="en-US" sz="2800" dirty="0">
              <a:solidFill>
                <a:schemeClr val="bg1"/>
              </a:solidFill>
              <a:latin typeface="Arial"/>
              <a:cs typeface="Arial"/>
            </a:endParaRPr>
          </a:p>
        </p:txBody>
      </p:sp>
      <p:sp>
        <p:nvSpPr>
          <p:cNvPr id="6" name="Content Placeholder 2"/>
          <p:cNvSpPr txBox="1">
            <a:spLocks/>
          </p:cNvSpPr>
          <p:nvPr/>
        </p:nvSpPr>
        <p:spPr>
          <a:xfrm>
            <a:off x="238668" y="1244983"/>
            <a:ext cx="8666664" cy="552465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a:latin typeface="Arial Narrow" panose="020B0606020202030204" pitchFamily="34" charset="0"/>
              </a:rPr>
              <a:t>The South Florida Workforce Investment Board dba CareerSource South Florida (CSSF) strategic vision is to continue to be a premier national provider of employment and career services. Our core purpose is to improve the quality of life through a workforce well equipped to meet industry </a:t>
            </a:r>
            <a:r>
              <a:rPr lang="en-US" sz="1200" dirty="0" smtClean="0">
                <a:latin typeface="Arial Narrow" panose="020B0606020202030204" pitchFamily="34" charset="0"/>
              </a:rPr>
              <a:t>demand. CSSF does this through six strategic goals.</a:t>
            </a:r>
          </a:p>
          <a:p>
            <a:pPr marL="0" indent="0">
              <a:buNone/>
            </a:pPr>
            <a:endParaRPr lang="en-US" sz="1200" dirty="0" smtClean="0">
              <a:latin typeface="Arial Narrow" panose="020B0606020202030204" pitchFamily="34" charset="0"/>
            </a:endParaRPr>
          </a:p>
          <a:p>
            <a:pPr marL="228600" indent="-228600">
              <a:spcBef>
                <a:spcPts val="0"/>
              </a:spcBef>
              <a:buAutoNum type="arabicPeriod" startAt="5"/>
            </a:pPr>
            <a:r>
              <a:rPr lang="en-US" sz="1200" b="1" dirty="0">
                <a:latin typeface="Arial Narrow" panose="020B0606020202030204" pitchFamily="34" charset="0"/>
              </a:rPr>
              <a:t>High Return on Investment Through Continuous Improvement</a:t>
            </a:r>
          </a:p>
          <a:p>
            <a:pPr marL="0" indent="0">
              <a:spcBef>
                <a:spcPts val="0"/>
              </a:spcBef>
              <a:buNone/>
            </a:pPr>
            <a:r>
              <a:rPr lang="en-US" sz="1200" b="1" dirty="0">
                <a:latin typeface="Arial Narrow" panose="020B0606020202030204" pitchFamily="34" charset="0"/>
              </a:rPr>
              <a:t> </a:t>
            </a:r>
          </a:p>
          <a:p>
            <a:pPr lvl="1">
              <a:spcBef>
                <a:spcPts val="0"/>
              </a:spcBef>
              <a:buFont typeface="Arial" panose="020B0604020202020204" pitchFamily="34" charset="0"/>
              <a:buChar char="•"/>
            </a:pPr>
            <a:r>
              <a:rPr lang="en-US" sz="1200" dirty="0">
                <a:latin typeface="Arial Narrow" panose="020B0606020202030204" pitchFamily="34" charset="0"/>
              </a:rPr>
              <a:t>Automation Programs QA Monitoring Tool </a:t>
            </a:r>
          </a:p>
          <a:p>
            <a:pPr lvl="1">
              <a:spcBef>
                <a:spcPts val="0"/>
              </a:spcBef>
              <a:buFont typeface="Arial" panose="020B0604020202020204" pitchFamily="34" charset="0"/>
              <a:buChar char="•"/>
            </a:pPr>
            <a:r>
              <a:rPr lang="en-US" sz="1200" dirty="0">
                <a:latin typeface="Arial Narrow" panose="020B0606020202030204" pitchFamily="34" charset="0"/>
              </a:rPr>
              <a:t>CFR Placement Tool</a:t>
            </a:r>
          </a:p>
          <a:p>
            <a:pPr lvl="1">
              <a:spcBef>
                <a:spcPts val="0"/>
              </a:spcBef>
              <a:buFont typeface="Arial" panose="020B0604020202020204" pitchFamily="34" charset="0"/>
              <a:buChar char="•"/>
            </a:pPr>
            <a:r>
              <a:rPr lang="en-US" sz="1200" dirty="0">
                <a:latin typeface="Arial Narrow" panose="020B0606020202030204" pitchFamily="34" charset="0"/>
              </a:rPr>
              <a:t>Placement Validation Tool</a:t>
            </a:r>
          </a:p>
          <a:p>
            <a:pPr lvl="1">
              <a:spcBef>
                <a:spcPts val="0"/>
              </a:spcBef>
              <a:buFont typeface="Arial" panose="020B0604020202020204" pitchFamily="34" charset="0"/>
              <a:buChar char="•"/>
            </a:pPr>
            <a:r>
              <a:rPr lang="en-US" sz="1200" dirty="0">
                <a:latin typeface="Arial Narrow" panose="020B0606020202030204" pitchFamily="34" charset="0"/>
              </a:rPr>
              <a:t>Balanced Scorecard Report</a:t>
            </a:r>
          </a:p>
          <a:p>
            <a:pPr lvl="1">
              <a:spcBef>
                <a:spcPts val="0"/>
              </a:spcBef>
              <a:buFont typeface="Arial" panose="020B0604020202020204" pitchFamily="34" charset="0"/>
              <a:buChar char="•"/>
            </a:pPr>
            <a:r>
              <a:rPr lang="en-US" sz="1200" dirty="0">
                <a:latin typeface="Arial Narrow" panose="020B0606020202030204" pitchFamily="34" charset="0"/>
              </a:rPr>
              <a:t>Referral Verification Tool</a:t>
            </a:r>
          </a:p>
          <a:p>
            <a:pPr lvl="1">
              <a:spcBef>
                <a:spcPts val="0"/>
              </a:spcBef>
              <a:buFont typeface="Arial" panose="020B0604020202020204" pitchFamily="34" charset="0"/>
              <a:buChar char="•"/>
            </a:pPr>
            <a:r>
              <a:rPr lang="en-US" sz="1200" dirty="0">
                <a:latin typeface="Arial Narrow" panose="020B0606020202030204" pitchFamily="34" charset="0"/>
              </a:rPr>
              <a:t>Referral to Placement Report</a:t>
            </a:r>
          </a:p>
          <a:p>
            <a:pPr lvl="1">
              <a:spcBef>
                <a:spcPts val="0"/>
              </a:spcBef>
              <a:buFont typeface="Arial" panose="020B0604020202020204" pitchFamily="34" charset="0"/>
              <a:buChar char="•"/>
            </a:pPr>
            <a:r>
              <a:rPr lang="en-US" sz="1200" dirty="0">
                <a:latin typeface="Arial Narrow" panose="020B0606020202030204" pitchFamily="34" charset="0"/>
              </a:rPr>
              <a:t>Soft Exit Report</a:t>
            </a:r>
          </a:p>
          <a:p>
            <a:pPr lvl="1">
              <a:spcBef>
                <a:spcPts val="0"/>
              </a:spcBef>
              <a:buFont typeface="Arial" panose="020B0604020202020204" pitchFamily="34" charset="0"/>
              <a:buChar char="•"/>
            </a:pPr>
            <a:r>
              <a:rPr lang="en-US" sz="1200" dirty="0">
                <a:latin typeface="Arial Narrow" panose="020B0606020202030204" pitchFamily="34" charset="0"/>
              </a:rPr>
              <a:t>Common Measures Tool</a:t>
            </a:r>
          </a:p>
          <a:p>
            <a:pPr lvl="1">
              <a:spcBef>
                <a:spcPts val="0"/>
              </a:spcBef>
              <a:buFont typeface="Arial" panose="020B0604020202020204" pitchFamily="34" charset="0"/>
              <a:buChar char="•"/>
            </a:pPr>
            <a:r>
              <a:rPr lang="en-US" sz="1200" dirty="0">
                <a:latin typeface="Arial Narrow" panose="020B0606020202030204" pitchFamily="34" charset="0"/>
              </a:rPr>
              <a:t>Automated Performance Invoicing Process (APIP</a:t>
            </a:r>
            <a:r>
              <a:rPr lang="en-US" sz="1200" dirty="0" smtClean="0">
                <a:latin typeface="Arial Narrow" panose="020B0606020202030204" pitchFamily="34" charset="0"/>
              </a:rPr>
              <a:t>)</a:t>
            </a:r>
          </a:p>
          <a:p>
            <a:pPr lvl="1">
              <a:spcBef>
                <a:spcPts val="0"/>
              </a:spcBef>
              <a:buFont typeface="Arial" panose="020B0604020202020204" pitchFamily="34" charset="0"/>
              <a:buChar char="•"/>
            </a:pPr>
            <a:r>
              <a:rPr lang="en-US" sz="1200" dirty="0" smtClean="0">
                <a:latin typeface="Arial Narrow" panose="020B0606020202030204" pitchFamily="34" charset="0"/>
              </a:rPr>
              <a:t>Consumer Report Card</a:t>
            </a:r>
            <a:endParaRPr lang="en-US" sz="1200" dirty="0">
              <a:latin typeface="Arial Narrow" panose="020B0606020202030204" pitchFamily="34" charset="0"/>
            </a:endParaRPr>
          </a:p>
          <a:p>
            <a:pPr marL="457200" lvl="1" indent="0">
              <a:spcBef>
                <a:spcPts val="0"/>
              </a:spcBef>
              <a:buNone/>
            </a:pPr>
            <a:endParaRPr lang="en-US" sz="1200" dirty="0">
              <a:latin typeface="Arial Narrow" panose="020B0606020202030204" pitchFamily="34" charset="0"/>
            </a:endParaRPr>
          </a:p>
          <a:p>
            <a:pPr marL="228600" indent="-228600">
              <a:spcBef>
                <a:spcPts val="0"/>
              </a:spcBef>
              <a:buAutoNum type="arabicPeriod" startAt="6"/>
            </a:pPr>
            <a:r>
              <a:rPr lang="en-US" sz="1200" b="1" dirty="0">
                <a:latin typeface="Arial Narrow" panose="020B0606020202030204" pitchFamily="34" charset="0"/>
              </a:rPr>
              <a:t>Strong Workforce System Leadership </a:t>
            </a:r>
          </a:p>
          <a:p>
            <a:pPr marL="0" indent="0">
              <a:spcBef>
                <a:spcPts val="0"/>
              </a:spcBef>
              <a:buNone/>
            </a:pPr>
            <a:endParaRPr lang="en-US" sz="1200" b="1" dirty="0">
              <a:latin typeface="Arial Narrow" panose="020B0606020202030204" pitchFamily="34" charset="0"/>
            </a:endParaRPr>
          </a:p>
          <a:p>
            <a:pPr lvl="1">
              <a:spcBef>
                <a:spcPts val="0"/>
              </a:spcBef>
              <a:buFont typeface="Arial" panose="020B0604020202020204" pitchFamily="34" charset="0"/>
              <a:buChar char="•"/>
            </a:pPr>
            <a:r>
              <a:rPr lang="en-US" sz="1200" dirty="0" smtClean="0">
                <a:latin typeface="Arial Narrow" panose="020B0606020202030204" pitchFamily="34" charset="0"/>
              </a:rPr>
              <a:t>Monthly Partners Meeting</a:t>
            </a:r>
          </a:p>
          <a:p>
            <a:pPr lvl="1">
              <a:spcBef>
                <a:spcPts val="0"/>
              </a:spcBef>
              <a:buFont typeface="Arial" panose="020B0604020202020204" pitchFamily="34" charset="0"/>
              <a:buChar char="•"/>
            </a:pPr>
            <a:r>
              <a:rPr lang="en-US" sz="1200" dirty="0" smtClean="0">
                <a:latin typeface="Arial Narrow" panose="020B0606020202030204" pitchFamily="34" charset="0"/>
              </a:rPr>
              <a:t>Performance </a:t>
            </a:r>
            <a:r>
              <a:rPr lang="en-US" sz="1200" dirty="0">
                <a:latin typeface="Arial Narrow" panose="020B0606020202030204" pitchFamily="34" charset="0"/>
              </a:rPr>
              <a:t>Improvement Team (PIT) Meetings</a:t>
            </a:r>
          </a:p>
          <a:p>
            <a:pPr lvl="1">
              <a:spcBef>
                <a:spcPts val="0"/>
              </a:spcBef>
              <a:buFont typeface="Arial" panose="020B0604020202020204" pitchFamily="34" charset="0"/>
              <a:buChar char="•"/>
            </a:pPr>
            <a:r>
              <a:rPr lang="en-US" sz="1200" dirty="0" smtClean="0">
                <a:latin typeface="Arial Narrow" panose="020B0606020202030204" pitchFamily="34" charset="0"/>
              </a:rPr>
              <a:t>Community </a:t>
            </a:r>
            <a:r>
              <a:rPr lang="en-US" sz="1200" dirty="0">
                <a:latin typeface="Arial Narrow" panose="020B0606020202030204" pitchFamily="34" charset="0"/>
              </a:rPr>
              <a:t>Forums </a:t>
            </a:r>
          </a:p>
          <a:p>
            <a:pPr lvl="1">
              <a:spcBef>
                <a:spcPts val="0"/>
              </a:spcBef>
              <a:buFont typeface="Arial" panose="020B0604020202020204" pitchFamily="34" charset="0"/>
              <a:buChar char="•"/>
            </a:pPr>
            <a:r>
              <a:rPr lang="en-US" sz="1200" dirty="0">
                <a:latin typeface="Arial Narrow" panose="020B0606020202030204" pitchFamily="34" charset="0"/>
              </a:rPr>
              <a:t>Business Services </a:t>
            </a:r>
            <a:r>
              <a:rPr lang="en-US" sz="1200" dirty="0" smtClean="0">
                <a:latin typeface="Arial Narrow" panose="020B0606020202030204" pitchFamily="34" charset="0"/>
              </a:rPr>
              <a:t>Roundtables</a:t>
            </a:r>
            <a:endParaRPr lang="en-US" sz="1200" dirty="0">
              <a:latin typeface="Arial Narrow" panose="020B0606020202030204" pitchFamily="34" charset="0"/>
            </a:endParaRPr>
          </a:p>
          <a:p>
            <a:pPr lvl="1">
              <a:spcBef>
                <a:spcPts val="0"/>
              </a:spcBef>
              <a:buFont typeface="Arial" panose="020B0604020202020204" pitchFamily="34" charset="0"/>
              <a:buChar char="•"/>
            </a:pPr>
            <a:r>
              <a:rPr lang="en-US" sz="1200" dirty="0">
                <a:latin typeface="Arial Narrow" panose="020B0606020202030204" pitchFamily="34" charset="0"/>
              </a:rPr>
              <a:t>Poverty Simulation </a:t>
            </a:r>
          </a:p>
          <a:p>
            <a:pPr marL="0" lvl="1" indent="0">
              <a:spcBef>
                <a:spcPts val="0"/>
              </a:spcBef>
              <a:buNone/>
            </a:pPr>
            <a:endParaRPr lang="en-US" sz="1400" dirty="0">
              <a:solidFill>
                <a:srgbClr val="212120"/>
              </a:solidFill>
              <a:latin typeface="Arial Narrow" panose="020B0606020202030204" pitchFamily="34" charset="0"/>
            </a:endParaRPr>
          </a:p>
        </p:txBody>
      </p:sp>
    </p:spTree>
    <p:extLst>
      <p:ext uri="{BB962C8B-B14F-4D97-AF65-F5344CB8AC3E}">
        <p14:creationId xmlns:p14="http://schemas.microsoft.com/office/powerpoint/2010/main" val="30337825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dirty="0" smtClean="0">
                <a:solidFill>
                  <a:schemeClr val="bg1"/>
                </a:solidFill>
                <a:latin typeface="Arial"/>
                <a:cs typeface="Arial"/>
              </a:rPr>
              <a:t>Implementation of WIOA</a:t>
            </a:r>
            <a:endParaRPr lang="en-US" sz="2800" dirty="0">
              <a:solidFill>
                <a:schemeClr val="bg1"/>
              </a:solidFill>
              <a:latin typeface="Arial"/>
              <a:cs typeface="Arial"/>
            </a:endParaRPr>
          </a:p>
        </p:txBody>
      </p:sp>
      <p:sp>
        <p:nvSpPr>
          <p:cNvPr id="17" name="Content Placeholder 2"/>
          <p:cNvSpPr txBox="1">
            <a:spLocks/>
          </p:cNvSpPr>
          <p:nvPr/>
        </p:nvSpPr>
        <p:spPr>
          <a:xfrm>
            <a:off x="239486" y="1451404"/>
            <a:ext cx="8697873" cy="445083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just" defTabSz="914400">
              <a:spcBef>
                <a:spcPts val="0"/>
              </a:spcBef>
              <a:buNone/>
              <a:defRPr/>
            </a:pPr>
            <a:r>
              <a:rPr lang="en-US" sz="1800" dirty="0">
                <a:latin typeface="Arial Narrow" panose="020B0606020202030204" pitchFamily="34" charset="0"/>
              </a:rPr>
              <a:t>Through the implementation of the Workforce Innovation and Opportunity Act (WIOA), </a:t>
            </a:r>
            <a:r>
              <a:rPr lang="en-US" sz="1800" dirty="0" smtClean="0">
                <a:latin typeface="Arial Narrow" panose="020B0606020202030204" pitchFamily="34" charset="0"/>
              </a:rPr>
              <a:t>CSSF executes CareerSource Florida’s plan to have a </a:t>
            </a:r>
            <a:r>
              <a:rPr lang="en-US" sz="1800" dirty="0">
                <a:latin typeface="Arial Narrow" panose="020B0606020202030204" pitchFamily="34" charset="0"/>
              </a:rPr>
              <a:t>business-led, market-responsive, results-oriented and integrated workforce development system. The enhanced system will foster customer service excellence, seek continuous improvement and demonstrate value by enhancing employment opportunities for all individuals, including those with disabilities. This focused and deliberate collaboration among education, workforce, and economic development networks will maximize the competitiveness of </a:t>
            </a:r>
            <a:r>
              <a:rPr lang="en-US" sz="1800" dirty="0" smtClean="0">
                <a:latin typeface="Arial Narrow" panose="020B0606020202030204" pitchFamily="34" charset="0"/>
              </a:rPr>
              <a:t>area </a:t>
            </a:r>
            <a:r>
              <a:rPr lang="en-US" sz="1800" dirty="0">
                <a:latin typeface="Arial Narrow" panose="020B0606020202030204" pitchFamily="34" charset="0"/>
              </a:rPr>
              <a:t>businesses and the productivity of </a:t>
            </a:r>
            <a:r>
              <a:rPr lang="en-US" sz="1800" dirty="0" smtClean="0">
                <a:latin typeface="Arial Narrow" panose="020B0606020202030204" pitchFamily="34" charset="0"/>
              </a:rPr>
              <a:t>the local </a:t>
            </a:r>
            <a:r>
              <a:rPr lang="en-US" sz="1800" dirty="0">
                <a:latin typeface="Arial Narrow" panose="020B0606020202030204" pitchFamily="34" charset="0"/>
              </a:rPr>
              <a:t>workforce, thus increasing economic prosperity. </a:t>
            </a:r>
            <a:r>
              <a:rPr lang="en-US" sz="1800" dirty="0" smtClean="0">
                <a:latin typeface="Arial Narrow" panose="020B0606020202030204" pitchFamily="34" charset="0"/>
              </a:rPr>
              <a:t>CSSF </a:t>
            </a:r>
            <a:r>
              <a:rPr lang="en-US" sz="1800" dirty="0">
                <a:latin typeface="Arial Narrow" panose="020B0606020202030204" pitchFamily="34" charset="0"/>
              </a:rPr>
              <a:t>strategic vision for WIOA implementation will be realized by accomplishing these three </a:t>
            </a:r>
            <a:r>
              <a:rPr lang="en-US" sz="1800" dirty="0" smtClean="0">
                <a:latin typeface="Arial Narrow" panose="020B0606020202030204" pitchFamily="34" charset="0"/>
              </a:rPr>
              <a:t>goals:</a:t>
            </a:r>
          </a:p>
          <a:p>
            <a:pPr lvl="0" algn="just" defTabSz="914400">
              <a:spcBef>
                <a:spcPts val="0"/>
              </a:spcBef>
              <a:buFont typeface="Wingdings" panose="05000000000000000000" pitchFamily="2" charset="2"/>
              <a:buChar char="v"/>
              <a:defRPr/>
            </a:pPr>
            <a:endParaRPr lang="en-US" sz="1800" dirty="0" smtClean="0"/>
          </a:p>
          <a:p>
            <a:pPr lvl="0" algn="just" defTabSz="914400">
              <a:spcBef>
                <a:spcPts val="0"/>
              </a:spcBef>
              <a:buFont typeface="Wingdings" panose="05000000000000000000" pitchFamily="2" charset="2"/>
              <a:buChar char="v"/>
              <a:defRPr/>
            </a:pPr>
            <a:r>
              <a:rPr lang="en-US" sz="1800" dirty="0" smtClean="0">
                <a:latin typeface="Arial Narrow" panose="020B0606020202030204" pitchFamily="34" charset="0"/>
              </a:rPr>
              <a:t>Enhance </a:t>
            </a:r>
            <a:r>
              <a:rPr lang="en-US" sz="1800" dirty="0">
                <a:latin typeface="Arial Narrow" panose="020B0606020202030204" pitchFamily="34" charset="0"/>
              </a:rPr>
              <a:t>alignment and market responsiveness of workforce, education, and economic development systems through improved service integration that provides businesses with skilled, productive, and competitive talent and Floridians with employment, education, training and support services that reduce welfare dependence and increase opportunities for self-sufficiency, high-skill and high-wage careers and lifelong </a:t>
            </a:r>
            <a:r>
              <a:rPr lang="en-US" sz="1800" dirty="0" smtClean="0">
                <a:latin typeface="Arial Narrow" panose="020B0606020202030204" pitchFamily="34" charset="0"/>
              </a:rPr>
              <a:t>learning.</a:t>
            </a:r>
          </a:p>
          <a:p>
            <a:pPr lvl="0" algn="just" defTabSz="914400">
              <a:spcBef>
                <a:spcPts val="0"/>
              </a:spcBef>
              <a:buFont typeface="Wingdings" panose="05000000000000000000" pitchFamily="2" charset="2"/>
              <a:buChar char="v"/>
              <a:defRPr/>
            </a:pPr>
            <a:endParaRPr lang="en-US" sz="1600" dirty="0" smtClean="0"/>
          </a:p>
        </p:txBody>
      </p:sp>
    </p:spTree>
    <p:extLst>
      <p:ext uri="{BB962C8B-B14F-4D97-AF65-F5344CB8AC3E}">
        <p14:creationId xmlns:p14="http://schemas.microsoft.com/office/powerpoint/2010/main" val="12357841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dirty="0" smtClean="0">
                <a:solidFill>
                  <a:schemeClr val="bg1"/>
                </a:solidFill>
                <a:latin typeface="Arial"/>
                <a:cs typeface="Arial"/>
              </a:rPr>
              <a:t>Implementation of WIOA</a:t>
            </a:r>
            <a:endParaRPr lang="en-US" sz="2800" dirty="0">
              <a:solidFill>
                <a:schemeClr val="bg1"/>
              </a:solidFill>
              <a:latin typeface="Arial"/>
              <a:cs typeface="Arial"/>
            </a:endParaRPr>
          </a:p>
        </p:txBody>
      </p:sp>
      <p:sp>
        <p:nvSpPr>
          <p:cNvPr id="17" name="Content Placeholder 2"/>
          <p:cNvSpPr txBox="1">
            <a:spLocks/>
          </p:cNvSpPr>
          <p:nvPr/>
        </p:nvSpPr>
        <p:spPr>
          <a:xfrm>
            <a:off x="239486" y="1301383"/>
            <a:ext cx="8697873" cy="445083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just" defTabSz="914400">
              <a:spcBef>
                <a:spcPts val="0"/>
              </a:spcBef>
              <a:buNone/>
              <a:defRPr/>
            </a:pPr>
            <a:endParaRPr lang="en-US" sz="1600" dirty="0" smtClean="0">
              <a:latin typeface="Arial Narrow" panose="020B0606020202030204" pitchFamily="34" charset="0"/>
            </a:endParaRPr>
          </a:p>
          <a:p>
            <a:pPr algn="just" defTabSz="914400">
              <a:spcBef>
                <a:spcPts val="0"/>
              </a:spcBef>
              <a:buFont typeface="Wingdings" panose="05000000000000000000" pitchFamily="2" charset="2"/>
              <a:buChar char="v"/>
              <a:defRPr/>
            </a:pPr>
            <a:r>
              <a:rPr lang="en-US" sz="1800" dirty="0">
                <a:latin typeface="Arial Narrow" panose="020B0606020202030204" pitchFamily="34" charset="0"/>
              </a:rPr>
              <a:t>Promote accountable, transparent, and data-driven workforce investment through performance measures, monitoring and evaluation that informs strategies, drives operational excellence, leads to the identification and replication of best practices, and empowers an effective and efficient workforce delivery system. </a:t>
            </a:r>
            <a:endParaRPr lang="en-US" sz="1800" dirty="0">
              <a:solidFill>
                <a:srgbClr val="212120"/>
              </a:solidFill>
              <a:latin typeface="Arial Narrow" panose="020B0606020202030204" pitchFamily="34" charset="0"/>
            </a:endParaRPr>
          </a:p>
          <a:p>
            <a:pPr marL="0" lvl="0" indent="0" algn="just" defTabSz="914400">
              <a:spcBef>
                <a:spcPts val="0"/>
              </a:spcBef>
              <a:buNone/>
              <a:defRPr/>
            </a:pPr>
            <a:endParaRPr lang="en-US" sz="1800" dirty="0" smtClean="0">
              <a:latin typeface="Arial Narrow" panose="020B0606020202030204" pitchFamily="34" charset="0"/>
            </a:endParaRPr>
          </a:p>
          <a:p>
            <a:pPr lvl="0" algn="just" defTabSz="914400">
              <a:spcBef>
                <a:spcPts val="0"/>
              </a:spcBef>
              <a:buFont typeface="Wingdings" panose="05000000000000000000" pitchFamily="2" charset="2"/>
              <a:buChar char="v"/>
              <a:defRPr/>
            </a:pPr>
            <a:endParaRPr lang="en-US" sz="1800" dirty="0">
              <a:latin typeface="Arial Narrow" panose="020B0606020202030204" pitchFamily="34" charset="0"/>
            </a:endParaRPr>
          </a:p>
          <a:p>
            <a:pPr lvl="0" algn="just" defTabSz="914400">
              <a:spcBef>
                <a:spcPts val="0"/>
              </a:spcBef>
              <a:buFont typeface="Wingdings" panose="05000000000000000000" pitchFamily="2" charset="2"/>
              <a:buChar char="v"/>
              <a:defRPr/>
            </a:pPr>
            <a:r>
              <a:rPr lang="en-US" sz="1800" dirty="0" smtClean="0">
                <a:latin typeface="Arial Narrow" panose="020B0606020202030204" pitchFamily="34" charset="0"/>
              </a:rPr>
              <a:t>Improve </a:t>
            </a:r>
            <a:r>
              <a:rPr lang="en-US" sz="1800" dirty="0">
                <a:latin typeface="Arial Narrow" panose="020B0606020202030204" pitchFamily="34" charset="0"/>
              </a:rPr>
              <a:t>career exploration, educational attainment, and skills training for in-demand industries and occupations for Florida youth that lead to enhanced employment, career development, credentialing and post-secondary education opportunities. </a:t>
            </a:r>
            <a:endParaRPr lang="en-US" sz="1800" dirty="0" smtClean="0">
              <a:latin typeface="Arial Narrow" panose="020B0606020202030204" pitchFamily="34" charset="0"/>
            </a:endParaRPr>
          </a:p>
          <a:p>
            <a:pPr lvl="0" algn="just" defTabSz="914400">
              <a:spcBef>
                <a:spcPts val="0"/>
              </a:spcBef>
              <a:buFont typeface="Wingdings" panose="05000000000000000000" pitchFamily="2" charset="2"/>
              <a:buChar char="v"/>
              <a:defRPr/>
            </a:pPr>
            <a:endParaRPr lang="en-US" sz="1600" dirty="0" smtClean="0">
              <a:latin typeface="Arial Narrow" panose="020B0606020202030204" pitchFamily="34" charset="0"/>
            </a:endParaRPr>
          </a:p>
        </p:txBody>
      </p:sp>
    </p:spTree>
    <p:extLst>
      <p:ext uri="{BB962C8B-B14F-4D97-AF65-F5344CB8AC3E}">
        <p14:creationId xmlns:p14="http://schemas.microsoft.com/office/powerpoint/2010/main" val="32859336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400" dirty="0" smtClean="0">
                <a:solidFill>
                  <a:schemeClr val="bg1"/>
                </a:solidFill>
                <a:latin typeface="Arial"/>
                <a:cs typeface="Arial"/>
              </a:rPr>
              <a:t>Areas of Concern and Technical Assistance</a:t>
            </a:r>
            <a:endParaRPr lang="en-US" sz="2400" dirty="0">
              <a:solidFill>
                <a:schemeClr val="bg1"/>
              </a:solidFill>
              <a:latin typeface="Arial"/>
              <a:cs typeface="Arial"/>
            </a:endParaRPr>
          </a:p>
        </p:txBody>
      </p:sp>
      <p:sp>
        <p:nvSpPr>
          <p:cNvPr id="2" name="Content Placeholder 1"/>
          <p:cNvSpPr>
            <a:spLocks noGrp="1"/>
          </p:cNvSpPr>
          <p:nvPr>
            <p:ph idx="1"/>
          </p:nvPr>
        </p:nvSpPr>
        <p:spPr/>
        <p:txBody>
          <a:bodyPr>
            <a:normAutofit lnSpcReduction="10000"/>
          </a:bodyPr>
          <a:lstStyle/>
          <a:p>
            <a:pPr marL="0" indent="0" algn="just">
              <a:buNone/>
            </a:pPr>
            <a:r>
              <a:rPr lang="en-US" sz="1600" dirty="0">
                <a:latin typeface="Arial Narrow" panose="020B0606020202030204" pitchFamily="34" charset="0"/>
              </a:rPr>
              <a:t>With a population of over five million, Miami’s metro area is the seventh most populous and fifth‐largest urban area in the United States according to the U.S. Census Bureau. WDA 23 ended 2015 with a </a:t>
            </a:r>
            <a:r>
              <a:rPr lang="en-US" sz="1600" dirty="0" smtClean="0">
                <a:latin typeface="Arial Narrow" panose="020B0606020202030204" pitchFamily="34" charset="0"/>
              </a:rPr>
              <a:t>2.7 </a:t>
            </a:r>
            <a:r>
              <a:rPr lang="en-US" sz="1600" dirty="0">
                <a:latin typeface="Arial Narrow" panose="020B0606020202030204" pitchFamily="34" charset="0"/>
              </a:rPr>
              <a:t>percent unemployment rate in Miami Dade County and a </a:t>
            </a:r>
            <a:r>
              <a:rPr lang="en-US" sz="1600" dirty="0" smtClean="0">
                <a:latin typeface="Arial Narrow" panose="020B0606020202030204" pitchFamily="34" charset="0"/>
              </a:rPr>
              <a:t>1.8 </a:t>
            </a:r>
            <a:r>
              <a:rPr lang="en-US" sz="1600" dirty="0">
                <a:latin typeface="Arial Narrow" panose="020B0606020202030204" pitchFamily="34" charset="0"/>
              </a:rPr>
              <a:t>percent rate in Monroe County. Job growth in the area has steadily increased over the past 5 years but fluctuations in per capita personal income over the same period of time have caused growing concerns, especially in the middle class. </a:t>
            </a:r>
            <a:r>
              <a:rPr lang="en-US" sz="1600" dirty="0" smtClean="0">
                <a:latin typeface="Arial Narrow" panose="020B0606020202030204" pitchFamily="34" charset="0"/>
              </a:rPr>
              <a:t>More specifically, the availability of affordable workforce housing in both Miami Dade and Monroe County as well as effective and efficient public transportation.</a:t>
            </a:r>
          </a:p>
          <a:p>
            <a:pPr marL="0" indent="0" algn="just">
              <a:buNone/>
            </a:pPr>
            <a:endParaRPr lang="en-US" sz="1600" dirty="0">
              <a:latin typeface="Arial Narrow" panose="020B0606020202030204" pitchFamily="34" charset="0"/>
            </a:endParaRPr>
          </a:p>
          <a:p>
            <a:pPr marL="0" indent="0" algn="just">
              <a:buNone/>
            </a:pPr>
            <a:r>
              <a:rPr lang="en-US" sz="1600" dirty="0" smtClean="0">
                <a:latin typeface="Arial Narrow" panose="020B0606020202030204" pitchFamily="34" charset="0"/>
              </a:rPr>
              <a:t>To address these concerns, CSSF works with the local Beacon Council under the One Community One Goal initiative. This initiative focuses on  seven targeted industries</a:t>
            </a:r>
            <a:r>
              <a:rPr lang="en-US" sz="1600" dirty="0">
                <a:latin typeface="Arial Narrow" panose="020B0606020202030204" pitchFamily="34" charset="0"/>
              </a:rPr>
              <a:t>: Aviation, Banking &amp; Finance, Creative Design, Hospitality &amp; Tourism, Information Technology, Life Sciences &amp; Healthcare, and Trade &amp; </a:t>
            </a:r>
            <a:r>
              <a:rPr lang="en-US" sz="1600" dirty="0" smtClean="0">
                <a:latin typeface="Arial Narrow" panose="020B0606020202030204" pitchFamily="34" charset="0"/>
              </a:rPr>
              <a:t>Logistics. Further analysis projects significant growth in six of those industries over the next seven years. Those industries are the following: </a:t>
            </a:r>
          </a:p>
          <a:p>
            <a:pPr marL="0" indent="0" algn="just">
              <a:buNone/>
            </a:pPr>
            <a:endParaRPr lang="en-US" sz="1600" dirty="0" smtClean="0">
              <a:latin typeface="Arial Narrow" panose="020B0606020202030204" pitchFamily="34" charset="0"/>
            </a:endParaRPr>
          </a:p>
          <a:p>
            <a:pPr algn="just">
              <a:buFont typeface="Wingdings" panose="05000000000000000000" pitchFamily="2" charset="2"/>
              <a:buChar char="v"/>
            </a:pPr>
            <a:r>
              <a:rPr lang="en-US" sz="1600" dirty="0" smtClean="0">
                <a:latin typeface="Arial Narrow" panose="020B0606020202030204" pitchFamily="34" charset="0"/>
              </a:rPr>
              <a:t>Trade, Transportation and Utilities</a:t>
            </a:r>
          </a:p>
          <a:p>
            <a:pPr algn="just">
              <a:buFont typeface="Wingdings" panose="05000000000000000000" pitchFamily="2" charset="2"/>
              <a:buChar char="v"/>
            </a:pPr>
            <a:r>
              <a:rPr lang="en-US" sz="1600" dirty="0" smtClean="0">
                <a:latin typeface="Arial Narrow" panose="020B0606020202030204" pitchFamily="34" charset="0"/>
              </a:rPr>
              <a:t>Education and Health Services</a:t>
            </a:r>
          </a:p>
          <a:p>
            <a:pPr algn="just">
              <a:buFont typeface="Wingdings" panose="05000000000000000000" pitchFamily="2" charset="2"/>
              <a:buChar char="v"/>
            </a:pPr>
            <a:r>
              <a:rPr lang="en-US" sz="1600" dirty="0" smtClean="0">
                <a:latin typeface="Arial Narrow" panose="020B0606020202030204" pitchFamily="34" charset="0"/>
              </a:rPr>
              <a:t>Professional, Scientific, and Technical Services</a:t>
            </a:r>
          </a:p>
          <a:p>
            <a:pPr algn="just">
              <a:buFont typeface="Wingdings" panose="05000000000000000000" pitchFamily="2" charset="2"/>
              <a:buChar char="v"/>
            </a:pPr>
            <a:r>
              <a:rPr lang="en-US" sz="1600" dirty="0" smtClean="0">
                <a:latin typeface="Arial Narrow" panose="020B0606020202030204" pitchFamily="34" charset="0"/>
              </a:rPr>
              <a:t>Other significant industries include Leisure and Hospitality and Financial Services</a:t>
            </a:r>
          </a:p>
          <a:p>
            <a:pPr marL="0" indent="0" algn="just">
              <a:buNone/>
            </a:pPr>
            <a:endParaRPr lang="en-US" sz="1600" dirty="0" smtClean="0">
              <a:latin typeface="Arial Narrow" panose="020B0606020202030204" pitchFamily="34" charset="0"/>
            </a:endParaRPr>
          </a:p>
          <a:p>
            <a:pPr marL="0" indent="0">
              <a:buNone/>
            </a:pPr>
            <a:endParaRPr lang="en-US" sz="1600" dirty="0">
              <a:latin typeface="Arial Narrow" panose="020B0606020202030204" pitchFamily="34" charset="0"/>
            </a:endParaRPr>
          </a:p>
          <a:p>
            <a:pPr marL="0" indent="0">
              <a:buNone/>
            </a:pPr>
            <a:endParaRPr lang="en-US" sz="1600" dirty="0">
              <a:latin typeface="Arial Narrow" panose="020B0606020202030204" pitchFamily="34" charset="0"/>
              <a:cs typeface="Arial" panose="020B0604020202020204" pitchFamily="34" charset="0"/>
            </a:endParaRPr>
          </a:p>
          <a:p>
            <a:pPr marL="0" indent="0">
              <a:buNone/>
            </a:pPr>
            <a:endParaRPr lang="en-US" sz="16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8510253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5883608" y="5235840"/>
            <a:ext cx="2289510" cy="815864"/>
          </a:xfrm>
          <a:prstGeom prst="rect">
            <a:avLst/>
          </a:prstGeom>
          <a:noFill/>
        </p:spPr>
        <p:txBody>
          <a:bodyPr wrap="square" rtlCol="0">
            <a:spAutoFit/>
          </a:bodyPr>
          <a:lstStyle/>
          <a:p>
            <a:pPr algn="r">
              <a:lnSpc>
                <a:spcPct val="90000"/>
              </a:lnSpc>
            </a:pPr>
            <a:r>
              <a:rPr lang="en-US" sz="1300" b="1" dirty="0">
                <a:solidFill>
                  <a:schemeClr val="bg1"/>
                </a:solidFill>
                <a:latin typeface="Arial"/>
                <a:cs typeface="Arial"/>
              </a:rPr>
              <a:t>Rick Beasley</a:t>
            </a:r>
          </a:p>
          <a:p>
            <a:pPr algn="r">
              <a:lnSpc>
                <a:spcPct val="90000"/>
              </a:lnSpc>
            </a:pPr>
            <a:r>
              <a:rPr lang="en-US" sz="1300" dirty="0">
                <a:solidFill>
                  <a:schemeClr val="bg1"/>
                </a:solidFill>
                <a:latin typeface="Arial"/>
                <a:cs typeface="Arial"/>
              </a:rPr>
              <a:t>Executive Director</a:t>
            </a:r>
          </a:p>
          <a:p>
            <a:pPr algn="r">
              <a:lnSpc>
                <a:spcPct val="90000"/>
              </a:lnSpc>
            </a:pPr>
            <a:r>
              <a:rPr lang="en-US" sz="1300" dirty="0">
                <a:solidFill>
                  <a:schemeClr val="bg1"/>
                </a:solidFill>
                <a:latin typeface="Arial"/>
                <a:cs typeface="Arial"/>
              </a:rPr>
              <a:t>CareerSource South Florida</a:t>
            </a:r>
          </a:p>
          <a:p>
            <a:pPr algn="r">
              <a:lnSpc>
                <a:spcPct val="90000"/>
              </a:lnSpc>
            </a:pPr>
            <a:endParaRPr lang="en-US" sz="1300" dirty="0">
              <a:solidFill>
                <a:schemeClr val="bg1"/>
              </a:solidFill>
              <a:latin typeface="Arial"/>
              <a:cs typeface="Arial"/>
            </a:endParaRPr>
          </a:p>
        </p:txBody>
      </p:sp>
      <p:sp>
        <p:nvSpPr>
          <p:cNvPr id="2" name="TextBox 1"/>
          <p:cNvSpPr txBox="1"/>
          <p:nvPr/>
        </p:nvSpPr>
        <p:spPr>
          <a:xfrm>
            <a:off x="3519377" y="259269"/>
            <a:ext cx="5624623" cy="1200329"/>
          </a:xfrm>
          <a:prstGeom prst="rect">
            <a:avLst/>
          </a:prstGeom>
          <a:solidFill>
            <a:schemeClr val="bg1"/>
          </a:solidFill>
        </p:spPr>
        <p:txBody>
          <a:bodyPr wrap="square" rtlCol="0">
            <a:spAutoFit/>
          </a:bodyPr>
          <a:lstStyle/>
          <a:p>
            <a:r>
              <a:rPr lang="en-US" sz="2400" b="1" dirty="0" smtClean="0">
                <a:solidFill>
                  <a:srgbClr val="0070C0"/>
                </a:solidFill>
              </a:rPr>
              <a:t>Overview of Service Provision</a:t>
            </a:r>
          </a:p>
          <a:p>
            <a:r>
              <a:rPr lang="en-US" sz="2400" b="1" dirty="0" smtClean="0">
                <a:solidFill>
                  <a:srgbClr val="0070C0"/>
                </a:solidFill>
              </a:rPr>
              <a:t>American Job Center Operations &amp; Service Integration</a:t>
            </a:r>
            <a:endParaRPr lang="en-US" sz="2400" b="1" dirty="0">
              <a:solidFill>
                <a:srgbClr val="0070C0"/>
              </a:solidFill>
            </a:endParaRPr>
          </a:p>
        </p:txBody>
      </p:sp>
    </p:spTree>
    <p:extLst>
      <p:ext uri="{BB962C8B-B14F-4D97-AF65-F5344CB8AC3E}">
        <p14:creationId xmlns:p14="http://schemas.microsoft.com/office/powerpoint/2010/main" val="37321882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idx="1"/>
          </p:nvPr>
        </p:nvSpPr>
        <p:spPr>
          <a:xfrm>
            <a:off x="457200" y="1592116"/>
            <a:ext cx="8229600" cy="4668647"/>
          </a:xfrm>
        </p:spPr>
        <p:txBody>
          <a:bodyPr>
            <a:normAutofit/>
          </a:bodyPr>
          <a:lstStyle/>
          <a:p>
            <a:pPr marL="0" indent="0" algn="just">
              <a:buNone/>
            </a:pPr>
            <a:r>
              <a:rPr lang="en-US" sz="2000" dirty="0" smtClean="0">
                <a:latin typeface="Arial Narrow" panose="020B0606020202030204" pitchFamily="34" charset="0"/>
              </a:rPr>
              <a:t>The </a:t>
            </a:r>
            <a:r>
              <a:rPr lang="en-US" sz="2000" dirty="0">
                <a:latin typeface="Arial Narrow" panose="020B0606020202030204" pitchFamily="34" charset="0"/>
              </a:rPr>
              <a:t>SFWIB’s services and resources are available through a network of </a:t>
            </a:r>
            <a:r>
              <a:rPr lang="en-US" sz="2000" dirty="0" smtClean="0">
                <a:latin typeface="Arial Narrow" panose="020B0606020202030204" pitchFamily="34" charset="0"/>
              </a:rPr>
              <a:t>contracted service providers and partnerships, which provide </a:t>
            </a:r>
            <a:r>
              <a:rPr lang="en-US" sz="2000" dirty="0">
                <a:latin typeface="Arial Narrow" panose="020B0606020202030204" pitchFamily="34" charset="0"/>
              </a:rPr>
              <a:t>a seamless and comprehensive array of education, job training, economic development efforts, and other workforce development services </a:t>
            </a:r>
            <a:r>
              <a:rPr lang="en-US" sz="2000" dirty="0" smtClean="0">
                <a:latin typeface="Arial Narrow" panose="020B0606020202030204" pitchFamily="34" charset="0"/>
              </a:rPr>
              <a:t>via: </a:t>
            </a:r>
          </a:p>
          <a:p>
            <a:pPr marL="0" indent="0" algn="just">
              <a:buNone/>
            </a:pPr>
            <a:endParaRPr lang="en-US" sz="2000" dirty="0" smtClean="0">
              <a:latin typeface="Arial Narrow" panose="020B0606020202030204" pitchFamily="34" charset="0"/>
            </a:endParaRPr>
          </a:p>
          <a:p>
            <a:pPr lvl="1" algn="just">
              <a:buFont typeface="Wingdings" panose="05000000000000000000" pitchFamily="2" charset="2"/>
              <a:buChar char="§"/>
            </a:pPr>
            <a:r>
              <a:rPr lang="en-US" sz="1800" dirty="0" smtClean="0">
                <a:latin typeface="Arial Narrow" panose="020B0606020202030204" pitchFamily="34" charset="0"/>
                <a:cs typeface="Arial" panose="020B0604020202020204" pitchFamily="34" charset="0"/>
              </a:rPr>
              <a:t>1 Comprehensive Career </a:t>
            </a:r>
            <a:r>
              <a:rPr lang="en-US" sz="1800" dirty="0">
                <a:latin typeface="Arial Narrow" panose="020B0606020202030204" pitchFamily="34" charset="0"/>
                <a:cs typeface="Arial" panose="020B0604020202020204" pitchFamily="34" charset="0"/>
              </a:rPr>
              <a:t>Centers </a:t>
            </a:r>
            <a:endParaRPr lang="en-US" sz="1800" dirty="0" smtClean="0">
              <a:latin typeface="Arial Narrow" panose="020B0606020202030204" pitchFamily="34" charset="0"/>
              <a:cs typeface="Arial" panose="020B0604020202020204" pitchFamily="34" charset="0"/>
            </a:endParaRPr>
          </a:p>
          <a:p>
            <a:pPr lvl="1" algn="just">
              <a:buFont typeface="Wingdings" panose="05000000000000000000" pitchFamily="2" charset="2"/>
              <a:buChar char="§"/>
            </a:pPr>
            <a:r>
              <a:rPr lang="en-US" sz="1800" dirty="0" smtClean="0">
                <a:latin typeface="Arial Narrow" panose="020B0606020202030204" pitchFamily="34" charset="0"/>
                <a:cs typeface="Arial" panose="020B0604020202020204" pitchFamily="34" charset="0"/>
              </a:rPr>
              <a:t>11 Full Service Career Centers</a:t>
            </a:r>
            <a:endParaRPr lang="en-US" sz="1800" dirty="0">
              <a:latin typeface="Arial Narrow" panose="020B0606020202030204" pitchFamily="34" charset="0"/>
              <a:cs typeface="Arial" panose="020B0604020202020204" pitchFamily="34" charset="0"/>
            </a:endParaRPr>
          </a:p>
          <a:p>
            <a:pPr lvl="1" algn="just">
              <a:buFont typeface="Wingdings" panose="05000000000000000000" pitchFamily="2" charset="2"/>
              <a:buChar char="§"/>
            </a:pPr>
            <a:r>
              <a:rPr lang="en-US" sz="1800" dirty="0">
                <a:latin typeface="Arial Narrow" panose="020B0606020202030204" pitchFamily="34" charset="0"/>
                <a:cs typeface="Arial" panose="020B0604020202020204" pitchFamily="34" charset="0"/>
              </a:rPr>
              <a:t>14 Access Points (County libraries and other partner agencies</a:t>
            </a:r>
            <a:r>
              <a:rPr lang="en-US" sz="1800" dirty="0" smtClean="0">
                <a:latin typeface="Arial Narrow" panose="020B0606020202030204" pitchFamily="34" charset="0"/>
                <a:cs typeface="Arial" panose="020B0604020202020204" pitchFamily="34" charset="0"/>
              </a:rPr>
              <a:t>)</a:t>
            </a:r>
            <a:endParaRPr lang="en-US" sz="1800" dirty="0">
              <a:latin typeface="Arial Narrow" panose="020B0606020202030204" pitchFamily="34" charset="0"/>
              <a:cs typeface="Arial" panose="020B0604020202020204" pitchFamily="34" charset="0"/>
            </a:endParaRPr>
          </a:p>
          <a:p>
            <a:pPr lvl="1" algn="just">
              <a:buFont typeface="Wingdings" panose="05000000000000000000" pitchFamily="2" charset="2"/>
              <a:buChar char="§"/>
            </a:pPr>
            <a:r>
              <a:rPr lang="en-US" sz="1800" dirty="0">
                <a:latin typeface="Arial Narrow" panose="020B0606020202030204" pitchFamily="34" charset="0"/>
                <a:cs typeface="Arial" panose="020B0604020202020204" pitchFamily="34" charset="0"/>
              </a:rPr>
              <a:t>5 Mobile Assistance Units</a:t>
            </a:r>
          </a:p>
          <a:p>
            <a:pPr lvl="1" algn="just">
              <a:buFont typeface="Wingdings" panose="05000000000000000000" pitchFamily="2" charset="2"/>
              <a:buChar char="§"/>
            </a:pPr>
            <a:r>
              <a:rPr lang="en-US" sz="1800" dirty="0">
                <a:latin typeface="Arial Narrow" panose="020B0606020202030204" pitchFamily="34" charset="0"/>
                <a:cs typeface="Arial" panose="020B0604020202020204" pitchFamily="34" charset="0"/>
              </a:rPr>
              <a:t>3 TechHire Centers</a:t>
            </a:r>
          </a:p>
          <a:p>
            <a:pPr lvl="1" algn="just">
              <a:spcBef>
                <a:spcPts val="0"/>
              </a:spcBef>
              <a:buFont typeface="Wingdings" panose="05000000000000000000" pitchFamily="2" charset="2"/>
              <a:buChar char="§"/>
            </a:pPr>
            <a:r>
              <a:rPr lang="en-US" sz="1800" dirty="0">
                <a:latin typeface="Arial Narrow" panose="020B0606020202030204" pitchFamily="34" charset="0"/>
                <a:cs typeface="Arial" panose="020B0604020202020204" pitchFamily="34" charset="0"/>
              </a:rPr>
              <a:t>2 University Career Development Centers (St. Thomas University &amp; Florida Memorial </a:t>
            </a:r>
            <a:r>
              <a:rPr lang="en-US" sz="1800" dirty="0" smtClean="0">
                <a:latin typeface="Arial Narrow" panose="020B0606020202030204" pitchFamily="34" charset="0"/>
                <a:cs typeface="Arial" panose="020B0604020202020204" pitchFamily="34" charset="0"/>
              </a:rPr>
              <a:t>University)</a:t>
            </a:r>
          </a:p>
          <a:p>
            <a:pPr lvl="1" algn="just">
              <a:spcBef>
                <a:spcPts val="0"/>
              </a:spcBef>
              <a:buFont typeface="Wingdings" panose="05000000000000000000" pitchFamily="2" charset="2"/>
              <a:buChar char="§"/>
            </a:pPr>
            <a:r>
              <a:rPr lang="en-US" sz="1800" dirty="0" smtClean="0">
                <a:latin typeface="Arial Narrow" panose="020B0606020202030204" pitchFamily="34" charset="0"/>
                <a:cs typeface="Arial" panose="020B0604020202020204" pitchFamily="34" charset="0"/>
              </a:rPr>
              <a:t>1 </a:t>
            </a:r>
            <a:r>
              <a:rPr lang="en-US" sz="1800" dirty="0">
                <a:latin typeface="Arial Narrow" panose="020B0606020202030204" pitchFamily="34" charset="0"/>
                <a:cs typeface="Arial" panose="020B0604020202020204" pitchFamily="34" charset="0"/>
              </a:rPr>
              <a:t>Reemployment Center</a:t>
            </a:r>
          </a:p>
          <a:p>
            <a:pPr marL="0" indent="0">
              <a:buNone/>
            </a:pPr>
            <a:endParaRPr lang="en-US" sz="1800" dirty="0">
              <a:latin typeface="Arial Narrow" panose="020B0606020202030204" pitchFamily="34" charset="0"/>
            </a:endParaRPr>
          </a:p>
          <a:p>
            <a:pPr marL="0" indent="0">
              <a:buNone/>
            </a:pPr>
            <a:endParaRPr lang="en-US" sz="1800" dirty="0">
              <a:latin typeface="Arial Narrow" panose="020B0606020202030204" pitchFamily="34" charset="0"/>
            </a:endParaRPr>
          </a:p>
          <a:p>
            <a:pPr marL="0" indent="0" algn="just">
              <a:buNone/>
            </a:pPr>
            <a:endParaRPr lang="en-US" sz="1800" dirty="0">
              <a:latin typeface="Arial Narrow" panose="020B0606020202030204" pitchFamily="34" charset="0"/>
            </a:endParaRPr>
          </a:p>
          <a:p>
            <a:pPr marL="0" indent="0" algn="just">
              <a:buNone/>
            </a:pPr>
            <a:endParaRPr lang="en-US" sz="1800" dirty="0">
              <a:latin typeface="Arial Narrow" panose="020B0606020202030204" pitchFamily="34" charset="0"/>
            </a:endParaRPr>
          </a:p>
          <a:p>
            <a:pPr marL="0" indent="0">
              <a:buNone/>
            </a:pPr>
            <a:endParaRPr lang="en-US" sz="1800" dirty="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Overview </a:t>
            </a:r>
            <a:r>
              <a:rPr lang="en-US" dirty="0"/>
              <a:t>of AJC Operations</a:t>
            </a:r>
          </a:p>
        </p:txBody>
      </p:sp>
    </p:spTree>
    <p:extLst>
      <p:ext uri="{BB962C8B-B14F-4D97-AF65-F5344CB8AC3E}">
        <p14:creationId xmlns:p14="http://schemas.microsoft.com/office/powerpoint/2010/main" val="5954757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idx="1"/>
          </p:nvPr>
        </p:nvSpPr>
        <p:spPr>
          <a:xfrm>
            <a:off x="457200" y="1521979"/>
            <a:ext cx="8229600" cy="4432258"/>
          </a:xfrm>
        </p:spPr>
        <p:txBody>
          <a:bodyPr>
            <a:normAutofit/>
          </a:bodyPr>
          <a:lstStyle/>
          <a:p>
            <a:pPr marL="0" indent="0" algn="just">
              <a:buNone/>
            </a:pPr>
            <a:r>
              <a:rPr lang="en-US" sz="1800" dirty="0">
                <a:latin typeface="Arial Narrow" panose="020B0606020202030204" pitchFamily="34" charset="0"/>
                <a:cs typeface="Arial" panose="020B0604020202020204" pitchFamily="34" charset="0"/>
              </a:rPr>
              <a:t>Each of the WIOA required partners are included in the CSSF one-stop delivery system. The partners and programs include, but are not limited to: </a:t>
            </a:r>
            <a:endParaRPr lang="en-US" sz="1800" dirty="0" smtClean="0">
              <a:latin typeface="Arial Narrow" panose="020B0606020202030204" pitchFamily="34" charset="0"/>
              <a:cs typeface="Arial" panose="020B0604020202020204" pitchFamily="34" charset="0"/>
            </a:endParaRPr>
          </a:p>
          <a:p>
            <a:pPr marL="0" indent="0" algn="just">
              <a:buNone/>
            </a:pPr>
            <a:endParaRPr lang="en-US" sz="1800" dirty="0">
              <a:latin typeface="Arial Narrow" panose="020B0606020202030204" pitchFamily="34" charset="0"/>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WIOA</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Wagner-Peyser </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Temporary Assistance to Needy Families (TANF)/Career Advancement Program (CAP) </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Supplemental Nutrition Assistance Program Employment and Training participants </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Reemployment Services and Eligibility Assessment Program</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Trade Adjustment Assistance </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Unemployment Compensation claimants</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Migrant Seasonal Farm Workers </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Jobs for Veterans Grant Programs (LVER and DVOP) </a:t>
            </a:r>
            <a:endParaRPr lang="en-US" sz="1800" dirty="0">
              <a:latin typeface="Arial Narrow" panose="020B0606020202030204" pitchFamily="34" charset="0"/>
              <a:ea typeface="Times New Roman"/>
              <a:cs typeface="Arial" panose="020B0604020202020204" pitchFamily="34" charset="0"/>
            </a:endParaRPr>
          </a:p>
          <a:p>
            <a:pPr lvl="0" algn="just">
              <a:spcBef>
                <a:spcPts val="0"/>
              </a:spcBef>
              <a:buFont typeface="Wingdings"/>
              <a:buChar char=""/>
              <a:tabLst>
                <a:tab pos="457200" algn="l"/>
              </a:tabLst>
            </a:pPr>
            <a:r>
              <a:rPr lang="en-US" sz="1800" dirty="0">
                <a:solidFill>
                  <a:srgbClr val="000000"/>
                </a:solidFill>
                <a:latin typeface="Arial Narrow" panose="020B0606020202030204" pitchFamily="34" charset="0"/>
                <a:ea typeface="Times New Roman"/>
                <a:cs typeface="Arial" panose="020B0604020202020204" pitchFamily="34" charset="0"/>
              </a:rPr>
              <a:t>Career Technical Education programs authorized under Carl D. Perkins </a:t>
            </a:r>
            <a:endParaRPr lang="en-US" sz="1800" dirty="0">
              <a:latin typeface="Arial Narrow" panose="020B0606020202030204" pitchFamily="34" charset="0"/>
              <a:ea typeface="Times New Roman"/>
              <a:cs typeface="Arial" panose="020B0604020202020204" pitchFamily="34" charset="0"/>
            </a:endParaRPr>
          </a:p>
          <a:p>
            <a:pPr marL="0" indent="0" algn="just">
              <a:buNone/>
            </a:pPr>
            <a:endParaRPr lang="en-US" dirty="0"/>
          </a:p>
          <a:p>
            <a:pPr marL="0" indent="0">
              <a:buNone/>
            </a:pPr>
            <a:endParaRPr lang="en-US" dirty="0"/>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Governance Structure &amp; Funding Streams</a:t>
            </a:r>
            <a:endParaRPr lang="en-US" dirty="0"/>
          </a:p>
        </p:txBody>
      </p:sp>
    </p:spTree>
    <p:extLst>
      <p:ext uri="{BB962C8B-B14F-4D97-AF65-F5344CB8AC3E}">
        <p14:creationId xmlns:p14="http://schemas.microsoft.com/office/powerpoint/2010/main" val="3956682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idx="1"/>
          </p:nvPr>
        </p:nvSpPr>
        <p:spPr>
          <a:xfrm>
            <a:off x="323850" y="1208300"/>
            <a:ext cx="8613116" cy="5342129"/>
          </a:xfrm>
        </p:spPr>
        <p:txBody>
          <a:bodyPr>
            <a:noAutofit/>
          </a:bodyPr>
          <a:lstStyle/>
          <a:p>
            <a:pPr marL="0" indent="0" algn="just">
              <a:spcBef>
                <a:spcPts val="0"/>
              </a:spcBef>
              <a:buNone/>
            </a:pPr>
            <a:r>
              <a:rPr lang="en-US" sz="1600" dirty="0" smtClean="0">
                <a:latin typeface="Arial Narrow" panose="020B0606020202030204" pitchFamily="34" charset="0"/>
              </a:rPr>
              <a:t>The </a:t>
            </a:r>
            <a:r>
              <a:rPr lang="en-US" sz="1600" dirty="0">
                <a:latin typeface="Arial Narrow" panose="020B0606020202030204" pitchFamily="34" charset="0"/>
              </a:rPr>
              <a:t>SFWIB’s delivery of services is enhanced by integration of available resources and collaboration through partnerships that establish guidelines to facilitate joint planning and evaluation of services, to develop more efficient management of limited financial and human resources and to reduce administrative costs</a:t>
            </a:r>
            <a:r>
              <a:rPr lang="en-US" sz="1600" dirty="0" smtClean="0">
                <a:latin typeface="Arial Narrow" panose="020B0606020202030204" pitchFamily="34" charset="0"/>
              </a:rPr>
              <a:t>.</a:t>
            </a:r>
          </a:p>
          <a:p>
            <a:pPr marL="0" indent="0" algn="just">
              <a:spcBef>
                <a:spcPts val="0"/>
              </a:spcBef>
              <a:buNone/>
            </a:pPr>
            <a:endParaRPr lang="en-US" sz="1600" dirty="0" smtClean="0">
              <a:latin typeface="Arial Narrow" panose="020B0606020202030204" pitchFamily="34" charset="0"/>
            </a:endParaRPr>
          </a:p>
          <a:p>
            <a:pPr marL="0" indent="0" algn="just">
              <a:spcBef>
                <a:spcPts val="0"/>
              </a:spcBef>
              <a:buNone/>
            </a:pPr>
            <a:r>
              <a:rPr lang="en-US" sz="1600" dirty="0" smtClean="0">
                <a:latin typeface="Arial Narrow" panose="020B0606020202030204" pitchFamily="34" charset="0"/>
              </a:rPr>
              <a:t>All informal and formal partnerships ensure </a:t>
            </a:r>
            <a:r>
              <a:rPr lang="en-US" sz="1600" dirty="0">
                <a:latin typeface="Arial Narrow" panose="020B0606020202030204" pitchFamily="34" charset="0"/>
              </a:rPr>
              <a:t>that the following principles of </a:t>
            </a:r>
            <a:r>
              <a:rPr lang="en-US" sz="1600" dirty="0" smtClean="0">
                <a:latin typeface="Arial Narrow" panose="020B0606020202030204" pitchFamily="34" charset="0"/>
              </a:rPr>
              <a:t> WIOA </a:t>
            </a:r>
            <a:r>
              <a:rPr lang="en-US" sz="1600" dirty="0">
                <a:latin typeface="Arial Narrow" panose="020B0606020202030204" pitchFamily="34" charset="0"/>
              </a:rPr>
              <a:t>are implemented: </a:t>
            </a:r>
            <a:endParaRPr lang="en-US" sz="1600" dirty="0" smtClean="0">
              <a:latin typeface="Arial Narrow" panose="020B0606020202030204" pitchFamily="34" charset="0"/>
            </a:endParaRPr>
          </a:p>
          <a:p>
            <a:pPr algn="just">
              <a:spcBef>
                <a:spcPts val="0"/>
              </a:spcBef>
            </a:pPr>
            <a:r>
              <a:rPr lang="en-US" sz="1600" dirty="0" smtClean="0">
                <a:latin typeface="Arial Narrow" panose="020B0606020202030204" pitchFamily="34" charset="0"/>
              </a:rPr>
              <a:t>Increasing </a:t>
            </a:r>
            <a:r>
              <a:rPr lang="en-US" sz="1600" dirty="0">
                <a:latin typeface="Arial Narrow" panose="020B0606020202030204" pitchFamily="34" charset="0"/>
              </a:rPr>
              <a:t>access and opportunities for employment, education, training and support services of individuals, particularly those with barriers to </a:t>
            </a:r>
            <a:r>
              <a:rPr lang="en-US" sz="1600" dirty="0" smtClean="0">
                <a:latin typeface="Arial Narrow" panose="020B0606020202030204" pitchFamily="34" charset="0"/>
              </a:rPr>
              <a:t>employment.</a:t>
            </a:r>
          </a:p>
          <a:p>
            <a:pPr algn="just">
              <a:spcBef>
                <a:spcPts val="0"/>
              </a:spcBef>
            </a:pPr>
            <a:r>
              <a:rPr lang="en-US" sz="1600" dirty="0" smtClean="0">
                <a:latin typeface="Arial Narrow" panose="020B0606020202030204" pitchFamily="34" charset="0"/>
              </a:rPr>
              <a:t>Improving </a:t>
            </a:r>
            <a:r>
              <a:rPr lang="en-US" sz="1600" dirty="0">
                <a:latin typeface="Arial Narrow" panose="020B0606020202030204" pitchFamily="34" charset="0"/>
              </a:rPr>
              <a:t>the quality and labor market relevance of workforce innovation, education, and economic </a:t>
            </a:r>
            <a:r>
              <a:rPr lang="en-US" sz="1600" dirty="0" smtClean="0">
                <a:latin typeface="Arial Narrow" panose="020B0606020202030204" pitchFamily="34" charset="0"/>
              </a:rPr>
              <a:t>development.</a:t>
            </a:r>
          </a:p>
          <a:p>
            <a:pPr algn="just">
              <a:spcBef>
                <a:spcPts val="0"/>
              </a:spcBef>
            </a:pPr>
            <a:r>
              <a:rPr lang="en-US" sz="1600" dirty="0" smtClean="0">
                <a:latin typeface="Arial Narrow" panose="020B0606020202030204" pitchFamily="34" charset="0"/>
              </a:rPr>
              <a:t>Promoting </a:t>
            </a:r>
            <a:r>
              <a:rPr lang="en-US" sz="1600" dirty="0">
                <a:latin typeface="Arial Narrow" panose="020B0606020202030204" pitchFamily="34" charset="0"/>
              </a:rPr>
              <a:t>improvement in the structure and delivery of </a:t>
            </a:r>
            <a:r>
              <a:rPr lang="en-US" sz="1600" dirty="0" smtClean="0">
                <a:latin typeface="Arial Narrow" panose="020B0606020202030204" pitchFamily="34" charset="0"/>
              </a:rPr>
              <a:t>services.</a:t>
            </a:r>
          </a:p>
          <a:p>
            <a:pPr marL="0" marR="0" indent="0" algn="just">
              <a:spcBef>
                <a:spcPts val="0"/>
              </a:spcBef>
              <a:buNone/>
            </a:pPr>
            <a:endParaRPr lang="en-US" sz="1600" dirty="0" smtClean="0">
              <a:solidFill>
                <a:srgbClr val="000000"/>
              </a:solidFill>
              <a:latin typeface="Arial Narrow" panose="020B0606020202030204" pitchFamily="34" charset="0"/>
              <a:ea typeface="Times New Roman"/>
              <a:cs typeface="Times New Roman"/>
            </a:endParaRPr>
          </a:p>
          <a:p>
            <a:pPr marL="0" marR="0" indent="0" algn="just">
              <a:spcBef>
                <a:spcPts val="0"/>
              </a:spcBef>
              <a:buNone/>
            </a:pPr>
            <a:r>
              <a:rPr lang="en-US" sz="1600" dirty="0" smtClean="0">
                <a:solidFill>
                  <a:srgbClr val="000000"/>
                </a:solidFill>
                <a:latin typeface="Arial Narrow" panose="020B0606020202030204" pitchFamily="34" charset="0"/>
                <a:ea typeface="Times New Roman"/>
                <a:cs typeface="Times New Roman"/>
              </a:rPr>
              <a:t>Partnering </a:t>
            </a:r>
            <a:r>
              <a:rPr lang="en-US" sz="1600" dirty="0">
                <a:solidFill>
                  <a:srgbClr val="000000"/>
                </a:solidFill>
                <a:latin typeface="Arial Narrow" panose="020B0606020202030204" pitchFamily="34" charset="0"/>
                <a:ea typeface="Times New Roman"/>
                <a:cs typeface="Times New Roman"/>
              </a:rPr>
              <a:t>Agencies include but are not limited to: </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Department of Vocational Rehabilitation </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smtClean="0">
                <a:latin typeface="Arial Narrow" panose="020B0606020202030204" pitchFamily="34" charset="0"/>
                <a:ea typeface="Times New Roman"/>
              </a:rPr>
              <a:t>Miami </a:t>
            </a:r>
            <a:r>
              <a:rPr lang="en-US" sz="1600" dirty="0">
                <a:latin typeface="Arial Narrow" panose="020B0606020202030204" pitchFamily="34" charset="0"/>
                <a:ea typeface="Times New Roman"/>
              </a:rPr>
              <a:t>Lighthouse for the Blind</a:t>
            </a: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Miami Dade County Transit System </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OIC of South Florida </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Department of Children and Family Services (DCF)</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Social Security Administration </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Early Learning Coalition  </a:t>
            </a:r>
            <a:endParaRPr lang="en-US" sz="1600" dirty="0">
              <a:latin typeface="Arial Narrow" panose="020B0606020202030204" pitchFamily="34" charset="0"/>
              <a:ea typeface="Times New Roman"/>
            </a:endParaRPr>
          </a:p>
          <a:p>
            <a:pPr lvl="0" algn="just">
              <a:spcBef>
                <a:spcPts val="0"/>
              </a:spcBef>
              <a:buFont typeface="Wingdings"/>
              <a:buChar char=""/>
              <a:tabLst>
                <a:tab pos="457200" algn="l"/>
              </a:tabLst>
            </a:pPr>
            <a:r>
              <a:rPr lang="en-US" sz="1600" dirty="0">
                <a:solidFill>
                  <a:srgbClr val="000000"/>
                </a:solidFill>
                <a:latin typeface="Arial Narrow" panose="020B0606020202030204" pitchFamily="34" charset="0"/>
                <a:ea typeface="Times New Roman"/>
                <a:cs typeface="Times New Roman"/>
              </a:rPr>
              <a:t>AARP- Senior Service Employment </a:t>
            </a:r>
            <a:r>
              <a:rPr lang="en-US" sz="1600" dirty="0" smtClean="0">
                <a:solidFill>
                  <a:srgbClr val="000000"/>
                </a:solidFill>
                <a:latin typeface="Arial Narrow" panose="020B0606020202030204" pitchFamily="34" charset="0"/>
                <a:ea typeface="Times New Roman"/>
                <a:cs typeface="Times New Roman"/>
              </a:rPr>
              <a:t>Program</a:t>
            </a:r>
          </a:p>
          <a:p>
            <a:pPr lvl="0" algn="just">
              <a:spcBef>
                <a:spcPts val="0"/>
              </a:spcBef>
              <a:buFont typeface="Wingdings"/>
              <a:buChar char=""/>
              <a:tabLst>
                <a:tab pos="457200" algn="l"/>
              </a:tabLst>
            </a:pPr>
            <a:r>
              <a:rPr lang="en-US" sz="1600" dirty="0" smtClean="0">
                <a:solidFill>
                  <a:srgbClr val="000000"/>
                </a:solidFill>
                <a:latin typeface="Arial Narrow" panose="020B0606020202030204" pitchFamily="34" charset="0"/>
                <a:ea typeface="Times New Roman"/>
                <a:cs typeface="Times New Roman"/>
              </a:rPr>
              <a:t>Neighbors and Neighbors Association</a:t>
            </a:r>
          </a:p>
          <a:p>
            <a:pPr lvl="0" algn="just">
              <a:spcBef>
                <a:spcPts val="0"/>
              </a:spcBef>
              <a:buFont typeface="Wingdings"/>
              <a:buChar char=""/>
              <a:tabLst>
                <a:tab pos="457200" algn="l"/>
              </a:tabLst>
            </a:pPr>
            <a:r>
              <a:rPr lang="en-US" sz="1600" dirty="0" smtClean="0">
                <a:solidFill>
                  <a:srgbClr val="000000"/>
                </a:solidFill>
                <a:latin typeface="Arial Narrow" panose="020B0606020202030204" pitchFamily="34" charset="0"/>
                <a:ea typeface="Times New Roman"/>
                <a:cs typeface="Times New Roman"/>
              </a:rPr>
              <a:t>Sant </a:t>
            </a:r>
            <a:r>
              <a:rPr lang="en-US" sz="1600" dirty="0">
                <a:solidFill>
                  <a:srgbClr val="000000"/>
                </a:solidFill>
                <a:latin typeface="Arial Narrow" panose="020B0606020202030204" pitchFamily="34" charset="0"/>
                <a:ea typeface="Times New Roman"/>
                <a:cs typeface="Times New Roman"/>
              </a:rPr>
              <a:t>La Haitian Neighborhood Center </a:t>
            </a:r>
            <a:endParaRPr lang="en-US" sz="1600" dirty="0">
              <a:latin typeface="Arial Narrow" panose="020B0606020202030204" pitchFamily="34" charset="0"/>
              <a:ea typeface="Times New Roman"/>
            </a:endParaRPr>
          </a:p>
          <a:p>
            <a:pPr algn="just"/>
            <a:endParaRPr lang="en-US" sz="1600" dirty="0" smtClean="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Partnerships</a:t>
            </a:r>
            <a:endParaRPr lang="en-US" dirty="0"/>
          </a:p>
        </p:txBody>
      </p:sp>
    </p:spTree>
    <p:extLst>
      <p:ext uri="{BB962C8B-B14F-4D97-AF65-F5344CB8AC3E}">
        <p14:creationId xmlns:p14="http://schemas.microsoft.com/office/powerpoint/2010/main" val="28747727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sz="half" idx="1"/>
          </p:nvPr>
        </p:nvSpPr>
        <p:spPr>
          <a:xfrm>
            <a:off x="457199" y="1362974"/>
            <a:ext cx="4770409" cy="5167222"/>
          </a:xfrm>
        </p:spPr>
        <p:txBody>
          <a:bodyPr>
            <a:normAutofit/>
          </a:bodyPr>
          <a:lstStyle/>
          <a:p>
            <a:pPr marL="0" indent="0">
              <a:buNone/>
            </a:pPr>
            <a:r>
              <a:rPr lang="en-US" sz="1600" dirty="0" smtClean="0">
                <a:latin typeface="Arial Narrow" panose="020B0606020202030204" pitchFamily="34" charset="0"/>
              </a:rPr>
              <a:t>The SFWIB’s utilizes the Talent Development Flow Chart which, includes </a:t>
            </a:r>
            <a:r>
              <a:rPr lang="en-US" sz="1600" dirty="0">
                <a:latin typeface="Arial Narrow" panose="020B0606020202030204" pitchFamily="34" charset="0"/>
              </a:rPr>
              <a:t>access to Intake, Eligibility of Services, Basic or Individualized Services, and Follow-up </a:t>
            </a:r>
            <a:r>
              <a:rPr lang="en-US" sz="1600" dirty="0" smtClean="0">
                <a:latin typeface="Arial Narrow" panose="020B0606020202030204" pitchFamily="34" charset="0"/>
              </a:rPr>
              <a:t>Activities, as mechanism to assess and assist jobseekers:   </a:t>
            </a:r>
          </a:p>
          <a:p>
            <a:pPr marL="0" indent="0">
              <a:buNone/>
            </a:pP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Intake </a:t>
            </a:r>
            <a:r>
              <a:rPr lang="en-US" sz="1600" dirty="0">
                <a:latin typeface="Arial Narrow" panose="020B0606020202030204" pitchFamily="34" charset="0"/>
              </a:rPr>
              <a:t>is the collection of required documentation from jobseekers. The intake process includes, but is not limited to:</a:t>
            </a:r>
          </a:p>
          <a:p>
            <a:pPr>
              <a:buFont typeface="Arial" panose="020B0604020202020204" pitchFamily="34" charset="0"/>
              <a:buChar char="•"/>
            </a:pPr>
            <a:r>
              <a:rPr lang="en-US" sz="1600" dirty="0">
                <a:latin typeface="Arial Narrow" panose="020B0606020202030204" pitchFamily="34" charset="0"/>
              </a:rPr>
              <a:t>General Orientation: Provides the jobseeker with information pertaining to the services that are available. </a:t>
            </a:r>
          </a:p>
          <a:p>
            <a:pPr>
              <a:buFont typeface="Arial" panose="020B0604020202020204" pitchFamily="34" charset="0"/>
              <a:buChar char="•"/>
            </a:pPr>
            <a:r>
              <a:rPr lang="en-US" sz="1600" dirty="0">
                <a:latin typeface="Arial Narrow" panose="020B0606020202030204" pitchFamily="34" charset="0"/>
              </a:rPr>
              <a:t>Initial Application: Basic demographic and background information is collected; it also identifies employment barriers and specifies skill levels and gaps in specific areas. The initial application is accessible to the jobseeker through an online portal. </a:t>
            </a:r>
          </a:p>
          <a:p>
            <a:pPr>
              <a:buFont typeface="Arial" panose="020B0604020202020204" pitchFamily="34" charset="0"/>
              <a:buChar char="•"/>
            </a:pPr>
            <a:r>
              <a:rPr lang="en-US" sz="1600" dirty="0">
                <a:latin typeface="Arial Narrow" panose="020B0606020202030204" pitchFamily="34" charset="0"/>
              </a:rPr>
              <a:t>Complete EMD Registration: Requires jobseekers to complete a registration in the EMD database. </a:t>
            </a:r>
            <a:endParaRPr lang="en-US" sz="1600" dirty="0" smtClean="0">
              <a:latin typeface="Arial Narrow" panose="020B0606020202030204" pitchFamily="34" charset="0"/>
            </a:endParaRPr>
          </a:p>
          <a:p>
            <a:pPr>
              <a:buFont typeface="Arial" panose="020B0604020202020204" pitchFamily="34" charset="0"/>
              <a:buChar char="•"/>
            </a:pPr>
            <a:r>
              <a:rPr lang="en-US" sz="1600" dirty="0" smtClean="0">
                <a:latin typeface="Arial Narrow" panose="020B0606020202030204" pitchFamily="34" charset="0"/>
              </a:rPr>
              <a:t>Literacy</a:t>
            </a:r>
            <a:r>
              <a:rPr lang="en-US" sz="1600" dirty="0">
                <a:latin typeface="Arial Narrow" panose="020B0606020202030204" pitchFamily="34" charset="0"/>
              </a:rPr>
              <a:t>, numeracy, and skills testing will be determined using an assessment approved by the SFWIB.</a:t>
            </a:r>
          </a:p>
          <a:p>
            <a:pPr marL="0" indent="0">
              <a:buNone/>
            </a:pPr>
            <a:endParaRPr lang="en-US" sz="1600" dirty="0">
              <a:latin typeface="Arial Narrow" panose="020B0606020202030204" pitchFamily="34" charset="0"/>
            </a:endParaRPr>
          </a:p>
          <a:p>
            <a:pPr marL="0" indent="0">
              <a:buNone/>
            </a:pPr>
            <a:endParaRPr lang="en-US" sz="1600" dirty="0" smtClean="0">
              <a:latin typeface="Arial Narrow" panose="020B0606020202030204" pitchFamily="34" charset="0"/>
            </a:endParaRPr>
          </a:p>
          <a:p>
            <a:pPr marL="0" indent="0">
              <a:buNone/>
            </a:pPr>
            <a:endParaRPr lang="en-US" sz="1600" dirty="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Customer Flow &amp; Service Delivery</a:t>
            </a:r>
            <a:endParaRPr lang="en-US" dirty="0"/>
          </a:p>
        </p:txBody>
      </p:sp>
      <p:pic>
        <p:nvPicPr>
          <p:cNvPr id="8"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427773" y="1436298"/>
            <a:ext cx="3014291"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7112494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sz="half" idx="1"/>
          </p:nvPr>
        </p:nvSpPr>
        <p:spPr>
          <a:xfrm>
            <a:off x="457199" y="1362974"/>
            <a:ext cx="4770409" cy="5167222"/>
          </a:xfrm>
        </p:spPr>
        <p:txBody>
          <a:bodyPr>
            <a:normAutofit/>
          </a:bodyPr>
          <a:lstStyle/>
          <a:p>
            <a:pPr marL="0" indent="0">
              <a:buNone/>
            </a:pPr>
            <a:endParaRPr lang="en-US" sz="1600" dirty="0">
              <a:latin typeface="Arial Narrow" panose="020B0606020202030204" pitchFamily="34" charset="0"/>
            </a:endParaRPr>
          </a:p>
          <a:p>
            <a:pPr marL="0" indent="0">
              <a:buNone/>
            </a:pPr>
            <a:endParaRPr lang="en-US" sz="1600" dirty="0" smtClean="0">
              <a:latin typeface="Arial Narrow" panose="020B0606020202030204" pitchFamily="34" charset="0"/>
            </a:endParaRPr>
          </a:p>
          <a:p>
            <a:pPr marL="0" indent="0">
              <a:buNone/>
            </a:pPr>
            <a:endParaRPr lang="en-US" sz="1600" dirty="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Customer Flow &amp; Service Delivery</a:t>
            </a:r>
            <a:endParaRPr lang="en-US" dirty="0"/>
          </a:p>
        </p:txBody>
      </p:sp>
      <p:sp>
        <p:nvSpPr>
          <p:cNvPr id="4" name="Rectangle 3"/>
          <p:cNvSpPr/>
          <p:nvPr/>
        </p:nvSpPr>
        <p:spPr>
          <a:xfrm>
            <a:off x="110326" y="1032723"/>
            <a:ext cx="8928340" cy="5078313"/>
          </a:xfrm>
          <a:prstGeom prst="rect">
            <a:avLst/>
          </a:prstGeom>
        </p:spPr>
        <p:txBody>
          <a:bodyPr wrap="square">
            <a:spAutoFit/>
          </a:bodyPr>
          <a:lstStyle/>
          <a:p>
            <a:endParaRPr lang="en-US" sz="1400" dirty="0" smtClean="0">
              <a:latin typeface="Arial Narrow" panose="020B0606020202030204" pitchFamily="34" charset="0"/>
            </a:endParaRPr>
          </a:p>
          <a:p>
            <a:pPr lvl="0"/>
            <a:r>
              <a:rPr lang="en-US" sz="1400" b="1" dirty="0">
                <a:latin typeface="Arial Narrow" panose="020B0606020202030204" pitchFamily="34" charset="0"/>
              </a:rPr>
              <a:t>Eligibility of Services  </a:t>
            </a:r>
            <a:endParaRPr lang="en-US" sz="1400" dirty="0">
              <a:latin typeface="Arial Narrow" panose="020B0606020202030204" pitchFamily="34" charset="0"/>
            </a:endParaRPr>
          </a:p>
          <a:p>
            <a:r>
              <a:rPr lang="en-US" sz="1400" dirty="0">
                <a:latin typeface="Arial Narrow" panose="020B0606020202030204" pitchFamily="34" charset="0"/>
              </a:rPr>
              <a:t>The Eligibility of Services is the determination of whether an individual is eligible to receive assistance under WIOA. Eligibility of Services is made upon reviewing documents collected during intake and shall be used to assist staff in determining if the participant is eligible for enrollment under WIOA. </a:t>
            </a:r>
            <a:r>
              <a:rPr lang="en-US" sz="1400" dirty="0" smtClean="0">
                <a:latin typeface="Arial Narrow" panose="020B0606020202030204" pitchFamily="34" charset="0"/>
              </a:rPr>
              <a:t> All available resources </a:t>
            </a:r>
            <a:r>
              <a:rPr lang="en-US" sz="1400" dirty="0">
                <a:latin typeface="Arial Narrow" panose="020B0606020202030204" pitchFamily="34" charset="0"/>
              </a:rPr>
              <a:t>to reduce the amount of information requested from the participant to determine eligibility </a:t>
            </a:r>
            <a:r>
              <a:rPr lang="en-US" sz="1400" dirty="0" smtClean="0">
                <a:latin typeface="Arial Narrow" panose="020B0606020202030204" pitchFamily="34" charset="0"/>
              </a:rPr>
              <a:t>are used by staff (i.e</a:t>
            </a:r>
            <a:r>
              <a:rPr lang="en-US" sz="1400" dirty="0">
                <a:latin typeface="Arial Narrow" panose="020B0606020202030204" pitchFamily="34" charset="0"/>
              </a:rPr>
              <a:t>. Suntax or Public Assistance Records). Referral to services shall ensure emphasis is placed on identifying barriers to employment, opportunities to improve skills and ways to acquire credentials and assist in the development of career pathways for talent pipelines, which results in better job candidates and employment outcomes.  </a:t>
            </a:r>
          </a:p>
          <a:p>
            <a:endParaRPr lang="en-US" sz="1400" dirty="0">
              <a:latin typeface="Arial Narrow" panose="020B0606020202030204" pitchFamily="34" charset="0"/>
            </a:endParaRPr>
          </a:p>
          <a:p>
            <a:r>
              <a:rPr lang="en-US" sz="1400" dirty="0" smtClean="0">
                <a:latin typeface="Arial Narrow" panose="020B0606020202030204" pitchFamily="34" charset="0"/>
              </a:rPr>
              <a:t>Basic </a:t>
            </a:r>
            <a:r>
              <a:rPr lang="en-US" sz="1400" dirty="0">
                <a:latin typeface="Arial Narrow" panose="020B0606020202030204" pitchFamily="34" charset="0"/>
              </a:rPr>
              <a:t>Services are informational in nature and available to all eligible jobseekers. These services include, but are not limited to:</a:t>
            </a:r>
          </a:p>
          <a:p>
            <a:pPr marL="285750" lvl="0" indent="-285750">
              <a:buFont typeface="Arial" panose="020B0604020202020204" pitchFamily="34" charset="0"/>
              <a:buChar char="•"/>
            </a:pPr>
            <a:r>
              <a:rPr lang="en-US" sz="1400" b="1" dirty="0">
                <a:latin typeface="Arial Narrow" panose="020B0606020202030204" pitchFamily="34" charset="0"/>
              </a:rPr>
              <a:t>Labor Exchange Services</a:t>
            </a:r>
            <a:r>
              <a:rPr lang="en-US" sz="1400" dirty="0">
                <a:latin typeface="Arial Narrow" panose="020B0606020202030204" pitchFamily="34" charset="0"/>
              </a:rPr>
              <a:t>: This service provides jobseekers with job search and placement assistance, and in appropriate cases, career counseling, which includes information on in-demand industry sectors and occupations. Additionally, these services provide jobseekers with information on non-traditional employment and specialized recruitments targeting specific occupations or industries. </a:t>
            </a:r>
          </a:p>
          <a:p>
            <a:pPr marL="285750" lvl="0" indent="-285750">
              <a:buFont typeface="Arial" panose="020B0604020202020204" pitchFamily="34" charset="0"/>
              <a:buChar char="•"/>
            </a:pPr>
            <a:r>
              <a:rPr lang="en-US" sz="1400" b="1" dirty="0">
                <a:latin typeface="Arial Narrow" panose="020B0606020202030204" pitchFamily="34" charset="0"/>
              </a:rPr>
              <a:t>Current Labor Market Information (LMI):</a:t>
            </a:r>
            <a:r>
              <a:rPr lang="en-US" sz="1400" dirty="0">
                <a:latin typeface="Arial Narrow" panose="020B0606020202030204" pitchFamily="34" charset="0"/>
              </a:rPr>
              <a:t> Jobseekers are provided the most current LMI available in an easy to understand and readily accessible format. The information includes job vacancy listings, job skill requirements necessary to obtain the job, information relating to local opportunities and earnings, and opportunities for advancement in such occupations.</a:t>
            </a:r>
          </a:p>
          <a:p>
            <a:pPr marL="285750" lvl="0" indent="-285750">
              <a:buFont typeface="Arial" panose="020B0604020202020204" pitchFamily="34" charset="0"/>
              <a:buChar char="•"/>
            </a:pPr>
            <a:r>
              <a:rPr lang="en-US" sz="1400" b="1" dirty="0">
                <a:latin typeface="Arial Narrow" panose="020B0606020202030204" pitchFamily="34" charset="0"/>
              </a:rPr>
              <a:t>Information and Referrals on Specific Programs and Services Available in the Community</a:t>
            </a:r>
            <a:r>
              <a:rPr lang="en-US" sz="1400" dirty="0">
                <a:latin typeface="Arial Narrow" panose="020B0606020202030204" pitchFamily="34" charset="0"/>
              </a:rPr>
              <a:t>: Referrals are made to and activities are coordinated with other programs and services including other service or resource partners and vendors, to provide ancillary services within the one-stop delivery system.  </a:t>
            </a:r>
          </a:p>
          <a:p>
            <a:pPr marL="285750" lvl="0" indent="-285750">
              <a:buFont typeface="Arial" panose="020B0604020202020204" pitchFamily="34" charset="0"/>
              <a:buChar char="•"/>
            </a:pPr>
            <a:r>
              <a:rPr lang="en-US" sz="1400" b="1" dirty="0">
                <a:latin typeface="Arial Narrow" panose="020B0606020202030204" pitchFamily="34" charset="0"/>
              </a:rPr>
              <a:t>Supportive Service Information</a:t>
            </a:r>
            <a:r>
              <a:rPr lang="en-US" sz="1400" dirty="0">
                <a:latin typeface="Arial Narrow" panose="020B0606020202030204" pitchFamily="34" charset="0"/>
              </a:rPr>
              <a:t>: This service provides referrals to resources available through the SFWIB and/or the community to help reduce and/or eliminate barriers to employment. These services include: transportation, child care, dependent care, housing and needs-related payments that are necessary to enable an individual to participate in authorized activities.</a:t>
            </a:r>
          </a:p>
        </p:txBody>
      </p:sp>
    </p:spTree>
    <p:extLst>
      <p:ext uri="{BB962C8B-B14F-4D97-AF65-F5344CB8AC3E}">
        <p14:creationId xmlns:p14="http://schemas.microsoft.com/office/powerpoint/2010/main" val="576994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sz="half" idx="1"/>
          </p:nvPr>
        </p:nvSpPr>
        <p:spPr>
          <a:xfrm>
            <a:off x="457199" y="1362974"/>
            <a:ext cx="4770409" cy="5167222"/>
          </a:xfrm>
        </p:spPr>
        <p:txBody>
          <a:bodyPr>
            <a:normAutofit/>
          </a:bodyPr>
          <a:lstStyle/>
          <a:p>
            <a:pPr marL="0" indent="0">
              <a:buNone/>
            </a:pPr>
            <a:endParaRPr lang="en-US" sz="1600" dirty="0">
              <a:latin typeface="Arial Narrow" panose="020B0606020202030204" pitchFamily="34" charset="0"/>
            </a:endParaRPr>
          </a:p>
          <a:p>
            <a:pPr marL="0" indent="0">
              <a:buNone/>
            </a:pPr>
            <a:endParaRPr lang="en-US" sz="1600" dirty="0" smtClean="0">
              <a:latin typeface="Arial Narrow" panose="020B0606020202030204" pitchFamily="34" charset="0"/>
            </a:endParaRPr>
          </a:p>
          <a:p>
            <a:pPr marL="0" indent="0">
              <a:buNone/>
            </a:pPr>
            <a:endParaRPr lang="en-US" sz="1600" dirty="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Customer Flow &amp; Service Delivery</a:t>
            </a:r>
            <a:endParaRPr lang="en-US" dirty="0"/>
          </a:p>
        </p:txBody>
      </p:sp>
      <p:sp>
        <p:nvSpPr>
          <p:cNvPr id="3" name="Rectangle 2"/>
          <p:cNvSpPr/>
          <p:nvPr/>
        </p:nvSpPr>
        <p:spPr>
          <a:xfrm>
            <a:off x="336430" y="1189828"/>
            <a:ext cx="8702236" cy="5262979"/>
          </a:xfrm>
          <a:prstGeom prst="rect">
            <a:avLst/>
          </a:prstGeom>
        </p:spPr>
        <p:txBody>
          <a:bodyPr wrap="square">
            <a:spAutoFit/>
          </a:bodyPr>
          <a:lstStyle/>
          <a:p>
            <a:pPr lvl="0"/>
            <a:r>
              <a:rPr lang="en-US" sz="1400" dirty="0">
                <a:solidFill>
                  <a:prstClr val="black"/>
                </a:solidFill>
                <a:latin typeface="Arial Narrow" panose="020B0606020202030204" pitchFamily="34" charset="0"/>
              </a:rPr>
              <a:t>Individualized services are provided to jobseekers that are eligible for WIOA and in need of services, in order to obtain and/or retain employment, which is determined pursuant to assessment information obtained during intake. These services include, but are not limited to:</a:t>
            </a:r>
          </a:p>
          <a:p>
            <a:pPr marL="285750" lvl="0" indent="-285750">
              <a:buFont typeface="Arial" panose="020B0604020202020204" pitchFamily="34" charset="0"/>
              <a:buChar char="•"/>
            </a:pPr>
            <a:r>
              <a:rPr lang="en-US" sz="1400" b="1" dirty="0">
                <a:solidFill>
                  <a:prstClr val="black"/>
                </a:solidFill>
                <a:latin typeface="Arial Narrow" panose="020B0606020202030204" pitchFamily="34" charset="0"/>
              </a:rPr>
              <a:t>Comprehensive Assessment</a:t>
            </a:r>
            <a:r>
              <a:rPr lang="en-US" sz="1400" dirty="0">
                <a:solidFill>
                  <a:prstClr val="black"/>
                </a:solidFill>
                <a:latin typeface="Arial Narrow" panose="020B0606020202030204" pitchFamily="34" charset="0"/>
              </a:rPr>
              <a:t>: Each jobseeker who is eligible for services shall receive comprehensive and specialized assessments of their skill levels and service needs, which include diagnostic testing and in-depth interviewing and evaluation to identify employment barriers and appropriate employment goals. This process is intended to assist participants in identifying strengths, transferable skills, interests, work values, and priorities. This comprehensive objective assessment process underlies the development of an employment plan, which serves as each participant’s road map to services and should include the participant’s employment goals.</a:t>
            </a:r>
          </a:p>
          <a:p>
            <a:pPr marL="285750" lvl="0" indent="-285750">
              <a:buFont typeface="Arial" panose="020B0604020202020204" pitchFamily="34" charset="0"/>
              <a:buChar char="•"/>
            </a:pPr>
            <a:r>
              <a:rPr lang="en-US" sz="1400" b="1" dirty="0">
                <a:solidFill>
                  <a:prstClr val="black"/>
                </a:solidFill>
                <a:latin typeface="Arial Narrow" panose="020B0606020202030204" pitchFamily="34" charset="0"/>
              </a:rPr>
              <a:t>Individual Employment Plan</a:t>
            </a:r>
            <a:r>
              <a:rPr lang="en-US" sz="1400" dirty="0">
                <a:solidFill>
                  <a:prstClr val="black"/>
                </a:solidFill>
                <a:latin typeface="Arial Narrow" panose="020B0606020202030204" pitchFamily="34" charset="0"/>
              </a:rPr>
              <a:t>: An individualized employment plan will be developed to identify the employment goals, achievement objectives, and appropriate combination of services or steps for the participant to achieve employment goals. The employment plan includes information on eligible training services providers and career pathways to attain career objectives. </a:t>
            </a:r>
          </a:p>
          <a:p>
            <a:pPr marL="285750" lvl="0" indent="-285750">
              <a:buFont typeface="Arial" panose="020B0604020202020204" pitchFamily="34" charset="0"/>
              <a:buChar char="•"/>
            </a:pPr>
            <a:r>
              <a:rPr lang="en-US" sz="1400" b="1" dirty="0">
                <a:solidFill>
                  <a:prstClr val="black"/>
                </a:solidFill>
                <a:latin typeface="Arial Narrow" panose="020B0606020202030204" pitchFamily="34" charset="0"/>
              </a:rPr>
              <a:t>Prevocational Services (Employability Skills):</a:t>
            </a:r>
            <a:r>
              <a:rPr lang="en-US" sz="1400" dirty="0">
                <a:solidFill>
                  <a:prstClr val="black"/>
                </a:solidFill>
                <a:latin typeface="Arial Narrow" panose="020B0606020202030204" pitchFamily="34" charset="0"/>
              </a:rPr>
              <a:t> Short-term prevocational services include assisting the participant in any of the following: learning skills, communication skills, interviewing skills, punctuality, personal maintenance skills, and professional conduct, to prepare individuals for unsubsidized employment or training opportunities. </a:t>
            </a:r>
          </a:p>
          <a:p>
            <a:pPr marL="285750" lvl="0" indent="-285750">
              <a:buFont typeface="Arial" panose="020B0604020202020204" pitchFamily="34" charset="0"/>
              <a:buChar char="•"/>
            </a:pPr>
            <a:r>
              <a:rPr lang="en-US" sz="1400" b="1" dirty="0">
                <a:solidFill>
                  <a:prstClr val="black"/>
                </a:solidFill>
                <a:latin typeface="Arial Narrow" panose="020B0606020202030204" pitchFamily="34" charset="0"/>
              </a:rPr>
              <a:t>Workforce Preparation</a:t>
            </a:r>
            <a:r>
              <a:rPr lang="en-US" sz="1400" dirty="0">
                <a:solidFill>
                  <a:prstClr val="black"/>
                </a:solidFill>
                <a:latin typeface="Arial Narrow" panose="020B0606020202030204" pitchFamily="34" charset="0"/>
              </a:rPr>
              <a:t>: This service includes activities, programs, or services designed to help an individual acquire a combination of basic academic, critical thinking, digital literacy, self-management skills, and competencies in utilizing resources, working with others, understanding systems, and obtaining skills necessary for successful transition into and completion of postsecondary education, training or employment.</a:t>
            </a:r>
          </a:p>
          <a:p>
            <a:pPr marL="285750" lvl="0" indent="-285750">
              <a:buFont typeface="Arial" panose="020B0604020202020204" pitchFamily="34" charset="0"/>
              <a:buChar char="•"/>
            </a:pPr>
            <a:r>
              <a:rPr lang="en-US" sz="1400" b="1" dirty="0">
                <a:solidFill>
                  <a:prstClr val="black"/>
                </a:solidFill>
                <a:latin typeface="Arial Narrow" panose="020B0606020202030204" pitchFamily="34" charset="0"/>
              </a:rPr>
              <a:t>Financial Literacy Services</a:t>
            </a:r>
            <a:r>
              <a:rPr lang="en-US" sz="1400" dirty="0">
                <a:solidFill>
                  <a:prstClr val="black"/>
                </a:solidFill>
                <a:latin typeface="Arial Narrow" panose="020B0606020202030204" pitchFamily="34" charset="0"/>
              </a:rPr>
              <a:t>: This service provides participants with information pertaining to creating household budgets, initiating savings plans, and making informed financial decisions about education, retirement, home ownership, wealth building, and other savings goals. This service affords jobseekers with the opportunity to learn effective spending management methods, including addressing credit card debt. Financial Literacy Services include activities that address the financial literacy needs of non-English speakers, including the development and distribution of multilingual financial literacy and education materials.</a:t>
            </a:r>
          </a:p>
        </p:txBody>
      </p:sp>
    </p:spTree>
    <p:extLst>
      <p:ext uri="{BB962C8B-B14F-4D97-AF65-F5344CB8AC3E}">
        <p14:creationId xmlns:p14="http://schemas.microsoft.com/office/powerpoint/2010/main" val="19871129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4"/>
            <a:ext cx="9144000" cy="1592117"/>
          </a:xfrm>
          <a:prstGeom prst="rect">
            <a:avLst/>
          </a:prstGeom>
        </p:spPr>
      </p:pic>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Customer Flow &amp; Service Delivery</a:t>
            </a:r>
            <a:endParaRPr lang="en-US" dirty="0"/>
          </a:p>
        </p:txBody>
      </p:sp>
      <p:sp>
        <p:nvSpPr>
          <p:cNvPr id="3" name="Rectangle 2"/>
          <p:cNvSpPr/>
          <p:nvPr/>
        </p:nvSpPr>
        <p:spPr>
          <a:xfrm>
            <a:off x="336430" y="1189828"/>
            <a:ext cx="8702236" cy="523220"/>
          </a:xfrm>
          <a:prstGeom prst="rect">
            <a:avLst/>
          </a:prstGeom>
        </p:spPr>
        <p:txBody>
          <a:bodyPr wrap="square">
            <a:spAutoFit/>
          </a:bodyPr>
          <a:lstStyle/>
          <a:p>
            <a:pPr lvl="0"/>
            <a:r>
              <a:rPr lang="en-US" sz="1400" b="1" dirty="0">
                <a:latin typeface="Arial Narrow" panose="020B0606020202030204" pitchFamily="34" charset="0"/>
              </a:rPr>
              <a:t>Follow-up/Retention </a:t>
            </a:r>
            <a:r>
              <a:rPr lang="en-US" sz="1400" b="1" dirty="0" smtClean="0">
                <a:latin typeface="Arial Narrow" panose="020B0606020202030204" pitchFamily="34" charset="0"/>
              </a:rPr>
              <a:t>Services</a:t>
            </a:r>
          </a:p>
          <a:p>
            <a:pPr lvl="0"/>
            <a:endParaRPr lang="en-US" sz="1400" dirty="0">
              <a:latin typeface="Arial Narrow" panose="020B0606020202030204" pitchFamily="34" charset="0"/>
            </a:endParaRPr>
          </a:p>
        </p:txBody>
      </p:sp>
      <p:sp>
        <p:nvSpPr>
          <p:cNvPr id="4" name="Rectangle 3"/>
          <p:cNvSpPr/>
          <p:nvPr/>
        </p:nvSpPr>
        <p:spPr>
          <a:xfrm>
            <a:off x="457199" y="1518406"/>
            <a:ext cx="7915014" cy="2893100"/>
          </a:xfrm>
          <a:prstGeom prst="rect">
            <a:avLst/>
          </a:prstGeom>
        </p:spPr>
        <p:txBody>
          <a:bodyPr wrap="square">
            <a:spAutoFit/>
          </a:bodyPr>
          <a:lstStyle/>
          <a:p>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Follow-up services are made available to all program participants  for a minimum of 12 months after</a:t>
            </a:r>
            <a:r>
              <a:rPr lang="en-US" sz="1400" dirty="0" smtClean="0">
                <a:latin typeface="Arial Narrow" panose="020B0606020202030204" pitchFamily="34" charset="0"/>
                <a:ea typeface="Times New Roman" panose="02020603050405020304" pitchFamily="18" charset="0"/>
              </a:rPr>
              <a:t> </a:t>
            </a: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the first day of unsubsidized employment. Examples of WIOA Adult and Dislocated follow-up services</a:t>
            </a:r>
            <a:endParaRPr lang="en-US" sz="1400" dirty="0" smtClean="0">
              <a:latin typeface="Arial Narrow" panose="020B0606020202030204" pitchFamily="34" charset="0"/>
              <a:ea typeface="Times New Roman" panose="02020603050405020304" pitchFamily="18" charset="0"/>
            </a:endParaRPr>
          </a:p>
          <a:p>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include:</a:t>
            </a:r>
            <a:endParaRPr lang="en-US" sz="1400" dirty="0" smtClean="0">
              <a:latin typeface="Arial Narrow" panose="020B0606020202030204" pitchFamily="34" charset="0"/>
              <a:ea typeface="Times New Roman" panose="02020603050405020304" pitchFamily="18" charset="0"/>
            </a:endParaRPr>
          </a:p>
          <a:p>
            <a:r>
              <a:rPr lang="en-US" sz="1400" dirty="0" smtClean="0">
                <a:latin typeface="Arial Narrow" panose="020B0606020202030204" pitchFamily="34" charset="0"/>
                <a:ea typeface="Times New Roman" panose="02020603050405020304" pitchFamily="18" charset="0"/>
              </a:rPr>
              <a:t> </a:t>
            </a:r>
          </a:p>
          <a:p>
            <a:pPr marL="342900" marR="0" lvl="0" indent="-342900">
              <a:spcBef>
                <a:spcPts val="0"/>
              </a:spcBef>
              <a:spcAft>
                <a:spcPts val="0"/>
              </a:spcAft>
              <a:buFont typeface="Wingdings" panose="05000000000000000000" pitchFamily="2" charset="2"/>
              <a:buChar char=""/>
            </a:pP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Career planning and counseling</a:t>
            </a:r>
            <a:endParaRPr lang="en-US" sz="1400" dirty="0" smtClean="0">
              <a:latin typeface="Arial Narrow" panose="020B0606020202030204" pitchFamily="34"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Assistance with work-related problems</a:t>
            </a:r>
            <a:endParaRPr lang="en-US" sz="1400" dirty="0" smtClean="0">
              <a:latin typeface="Arial Narrow" panose="020B0606020202030204" pitchFamily="34"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Required contact with the participant’s employer</a:t>
            </a:r>
            <a:endParaRPr lang="en-US" sz="1400" dirty="0" smtClean="0">
              <a:latin typeface="Arial Narrow" panose="020B0606020202030204" pitchFamily="34"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Peer support groups</a:t>
            </a:r>
            <a:endParaRPr lang="en-US" sz="1400" dirty="0" smtClean="0">
              <a:latin typeface="Arial Narrow" panose="020B0606020202030204" pitchFamily="34"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Supportive service referrals</a:t>
            </a:r>
            <a:endParaRPr lang="en-US" sz="1400" dirty="0" smtClean="0">
              <a:latin typeface="Arial Narrow" panose="020B0606020202030204" pitchFamily="34"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Information regarding educational opportunities</a:t>
            </a:r>
            <a:endParaRPr lang="en-US" sz="1400" dirty="0" smtClean="0">
              <a:latin typeface="Arial Narrow" panose="020B0606020202030204" pitchFamily="34" charset="0"/>
              <a:ea typeface="Times New Roman" panose="02020603050405020304" pitchFamily="18" charset="0"/>
            </a:endParaRPr>
          </a:p>
          <a:p>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en-US" sz="1400" dirty="0" smtClean="0">
              <a:latin typeface="Arial Narrow" panose="020B0606020202030204" pitchFamily="34" charset="0"/>
              <a:ea typeface="Times New Roman" panose="02020603050405020304" pitchFamily="18" charset="0"/>
            </a:endParaRPr>
          </a:p>
          <a:p>
            <a:r>
              <a:rPr lang="en-US" sz="1400" dirty="0" smtClean="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It is important to reiterate that follow-up services are provided to ensure the participant is able to retain employment, realize wage increases, and facilitate career progression.</a:t>
            </a:r>
            <a:endParaRPr lang="en-US" sz="14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40325634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idx="1"/>
          </p:nvPr>
        </p:nvSpPr>
        <p:spPr>
          <a:xfrm>
            <a:off x="323850" y="1244009"/>
            <a:ext cx="8229600" cy="4774019"/>
          </a:xfrm>
        </p:spPr>
        <p:txBody>
          <a:bodyPr>
            <a:noAutofit/>
          </a:bodyPr>
          <a:lstStyle/>
          <a:p>
            <a:pPr marL="0" indent="0">
              <a:buNone/>
            </a:pPr>
            <a:r>
              <a:rPr lang="en-US" sz="1600" dirty="0">
                <a:latin typeface="Arial Narrow" panose="020B0606020202030204" pitchFamily="34" charset="0"/>
              </a:rPr>
              <a:t>WIOA enhances the focus on providing services to the most vulnerable individuals, who are low-income, have limited skills, lack of work experience and face other barriers to economic success.  Services are provided to the following individuals: veterans, recipients of public assistance, other low-income individuals and individuals who are basic sills deficient for receipt of individualized career services and training services, as follows: </a:t>
            </a:r>
          </a:p>
          <a:p>
            <a:pPr marL="0" indent="0">
              <a:buNone/>
            </a:pP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A</a:t>
            </a:r>
            <a:r>
              <a:rPr lang="en-US" sz="1600" dirty="0">
                <a:latin typeface="Arial Narrow" panose="020B0606020202030204" pitchFamily="34" charset="0"/>
              </a:rPr>
              <a:t>.      Recipient of Public Assistance </a:t>
            </a:r>
          </a:p>
          <a:p>
            <a:pPr lvl="1">
              <a:buFont typeface="Wingdings" panose="05000000000000000000" pitchFamily="2" charset="2"/>
              <a:buChar char="v"/>
            </a:pPr>
            <a:r>
              <a:rPr lang="en-US" sz="1600" dirty="0" smtClean="0">
                <a:latin typeface="Arial Narrow" panose="020B0606020202030204" pitchFamily="34" charset="0"/>
              </a:rPr>
              <a:t>Temporary </a:t>
            </a:r>
            <a:r>
              <a:rPr lang="en-US" sz="1600" dirty="0">
                <a:latin typeface="Arial Narrow" panose="020B0606020202030204" pitchFamily="34" charset="0"/>
              </a:rPr>
              <a:t>Assistance for Needy Families (TANF) </a:t>
            </a:r>
          </a:p>
          <a:p>
            <a:pPr lvl="1">
              <a:buFont typeface="Wingdings" panose="05000000000000000000" pitchFamily="2" charset="2"/>
              <a:buChar char="v"/>
            </a:pPr>
            <a:r>
              <a:rPr lang="en-US" sz="1600" dirty="0" smtClean="0">
                <a:latin typeface="Arial Narrow" panose="020B0606020202030204" pitchFamily="34" charset="0"/>
              </a:rPr>
              <a:t>Member </a:t>
            </a:r>
            <a:r>
              <a:rPr lang="en-US" sz="1600" dirty="0">
                <a:latin typeface="Arial Narrow" panose="020B0606020202030204" pitchFamily="34" charset="0"/>
              </a:rPr>
              <a:t>of a family that receives public assistance. </a:t>
            </a:r>
          </a:p>
          <a:p>
            <a:pPr lvl="1">
              <a:buFont typeface="Wingdings" panose="05000000000000000000" pitchFamily="2" charset="2"/>
              <a:buChar char="v"/>
            </a:pPr>
            <a:r>
              <a:rPr lang="en-US" sz="1600" dirty="0" smtClean="0">
                <a:latin typeface="Arial Narrow" panose="020B0606020202030204" pitchFamily="34" charset="0"/>
              </a:rPr>
              <a:t>Receives </a:t>
            </a:r>
            <a:r>
              <a:rPr lang="en-US" sz="1600" dirty="0">
                <a:latin typeface="Arial Narrow" panose="020B0606020202030204" pitchFamily="34" charset="0"/>
              </a:rPr>
              <a:t>Supplemental Nutrition Assistance Program (SNAP) or that has been determined eligible for SNAP in the six months prior to the WIOA application date. </a:t>
            </a:r>
          </a:p>
          <a:p>
            <a:pPr marL="0" indent="0">
              <a:buNone/>
            </a:pPr>
            <a:r>
              <a:rPr lang="en-US" sz="1600" dirty="0">
                <a:latin typeface="Arial Narrow" panose="020B0606020202030204" pitchFamily="34" charset="0"/>
              </a:rPr>
              <a:t> </a:t>
            </a:r>
          </a:p>
          <a:p>
            <a:pPr marL="0" indent="0">
              <a:buNone/>
            </a:pPr>
            <a:r>
              <a:rPr lang="en-US" sz="1600" dirty="0">
                <a:latin typeface="Arial Narrow" panose="020B0606020202030204" pitchFamily="34" charset="0"/>
              </a:rPr>
              <a:t>B.      Basic Skills Deficient, including English language services (unemployed or  </a:t>
            </a:r>
          </a:p>
          <a:p>
            <a:pPr marL="0" indent="0">
              <a:buNone/>
            </a:pPr>
            <a:r>
              <a:rPr lang="en-US" sz="1600" dirty="0">
                <a:latin typeface="Arial Narrow" panose="020B0606020202030204" pitchFamily="34" charset="0"/>
              </a:rPr>
              <a:t>         employed) </a:t>
            </a:r>
          </a:p>
          <a:p>
            <a:pPr lvl="1">
              <a:buFont typeface="Wingdings" panose="05000000000000000000" pitchFamily="2" charset="2"/>
              <a:buChar char="v"/>
            </a:pPr>
            <a:r>
              <a:rPr lang="en-US" sz="1600" dirty="0" smtClean="0">
                <a:latin typeface="Arial Narrow" panose="020B0606020202030204" pitchFamily="34" charset="0"/>
              </a:rPr>
              <a:t>An </a:t>
            </a:r>
            <a:r>
              <a:rPr lang="en-US" sz="1600" dirty="0">
                <a:latin typeface="Arial Narrow" panose="020B0606020202030204" pitchFamily="34" charset="0"/>
              </a:rPr>
              <a:t>employed individual that scores at or below a ninth grade level. </a:t>
            </a:r>
          </a:p>
          <a:p>
            <a:pPr lvl="1">
              <a:buFont typeface="Wingdings" panose="05000000000000000000" pitchFamily="2" charset="2"/>
              <a:buChar char="v"/>
            </a:pPr>
            <a:r>
              <a:rPr lang="en-US" sz="1600" dirty="0" smtClean="0">
                <a:latin typeface="Arial Narrow" panose="020B0606020202030204" pitchFamily="34" charset="0"/>
              </a:rPr>
              <a:t>An </a:t>
            </a:r>
            <a:r>
              <a:rPr lang="en-US" sz="1600" dirty="0">
                <a:latin typeface="Arial Narrow" panose="020B0606020202030204" pitchFamily="34" charset="0"/>
              </a:rPr>
              <a:t>employed or unemployed individual that is unable to compute or </a:t>
            </a:r>
            <a:r>
              <a:rPr lang="en-US" sz="1600" dirty="0" smtClean="0">
                <a:latin typeface="Arial Narrow" panose="020B0606020202030204" pitchFamily="34" charset="0"/>
              </a:rPr>
              <a:t>solve </a:t>
            </a:r>
            <a:r>
              <a:rPr lang="en-US" sz="1600" dirty="0">
                <a:latin typeface="Arial Narrow" panose="020B0606020202030204" pitchFamily="34" charset="0"/>
              </a:rPr>
              <a:t>problems, or read, write, or speak English, at a level necessary </a:t>
            </a:r>
            <a:r>
              <a:rPr lang="en-US" sz="1600" dirty="0" smtClean="0">
                <a:latin typeface="Arial Narrow" panose="020B0606020202030204" pitchFamily="34" charset="0"/>
              </a:rPr>
              <a:t>to </a:t>
            </a:r>
            <a:r>
              <a:rPr lang="en-US" sz="1600" dirty="0">
                <a:latin typeface="Arial Narrow" panose="020B0606020202030204" pitchFamily="34" charset="0"/>
              </a:rPr>
              <a:t>function on the job, in the individual’s family, or in society. </a:t>
            </a:r>
          </a:p>
          <a:p>
            <a:pPr marL="0" indent="0">
              <a:buNone/>
            </a:pPr>
            <a:r>
              <a:rPr lang="en-US" sz="1600" dirty="0">
                <a:latin typeface="Arial Narrow" panose="020B0606020202030204" pitchFamily="34" charset="0"/>
              </a:rPr>
              <a:t> </a:t>
            </a: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Veteran’s Services &amp; Priority of Service</a:t>
            </a:r>
            <a:endParaRPr lang="en-US" dirty="0"/>
          </a:p>
        </p:txBody>
      </p:sp>
    </p:spTree>
    <p:extLst>
      <p:ext uri="{BB962C8B-B14F-4D97-AF65-F5344CB8AC3E}">
        <p14:creationId xmlns:p14="http://schemas.microsoft.com/office/powerpoint/2010/main" val="36589200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idx="1"/>
          </p:nvPr>
        </p:nvSpPr>
        <p:spPr>
          <a:xfrm>
            <a:off x="323850" y="1244009"/>
            <a:ext cx="8229600" cy="4774019"/>
          </a:xfrm>
        </p:spPr>
        <p:txBody>
          <a:bodyPr>
            <a:normAutofit/>
          </a:bodyPr>
          <a:lstStyle/>
          <a:p>
            <a:pPr marL="0" indent="0">
              <a:buNone/>
            </a:pPr>
            <a:r>
              <a:rPr lang="en-US" sz="2000" dirty="0"/>
              <a:t> </a:t>
            </a:r>
          </a:p>
          <a:p>
            <a:pPr marL="0" indent="0">
              <a:buNone/>
            </a:pPr>
            <a:r>
              <a:rPr lang="en-US" sz="1600" dirty="0">
                <a:latin typeface="Arial Narrow" panose="020B0606020202030204" pitchFamily="34" charset="0"/>
              </a:rPr>
              <a:t>C.      Low-Income (for employed or unemployed individuals) </a:t>
            </a:r>
          </a:p>
          <a:p>
            <a:pPr lvl="1">
              <a:buFont typeface="Wingdings" panose="05000000000000000000" pitchFamily="2" charset="2"/>
              <a:buChar char="v"/>
            </a:pPr>
            <a:r>
              <a:rPr lang="en-US" sz="1600" dirty="0" smtClean="0">
                <a:latin typeface="Arial Narrow" panose="020B0606020202030204" pitchFamily="34" charset="0"/>
              </a:rPr>
              <a:t>Recipients </a:t>
            </a:r>
            <a:r>
              <a:rPr lang="en-US" sz="1600" dirty="0">
                <a:latin typeface="Arial Narrow" panose="020B0606020202030204" pitchFamily="34" charset="0"/>
              </a:rPr>
              <a:t>of re-employment Assistance </a:t>
            </a:r>
          </a:p>
          <a:p>
            <a:pPr lvl="1">
              <a:buFont typeface="Wingdings" panose="05000000000000000000" pitchFamily="2" charset="2"/>
              <a:buChar char="v"/>
            </a:pPr>
            <a:r>
              <a:rPr lang="en-US" sz="1600" dirty="0" smtClean="0">
                <a:latin typeface="Arial Narrow" panose="020B0606020202030204" pitchFamily="34" charset="0"/>
              </a:rPr>
              <a:t>The </a:t>
            </a:r>
            <a:r>
              <a:rPr lang="en-US" sz="1600" dirty="0">
                <a:latin typeface="Arial Narrow" panose="020B0606020202030204" pitchFamily="34" charset="0"/>
              </a:rPr>
              <a:t>homeless </a:t>
            </a:r>
          </a:p>
          <a:p>
            <a:pPr lvl="1">
              <a:buFont typeface="Wingdings" panose="05000000000000000000" pitchFamily="2" charset="2"/>
              <a:buChar char="v"/>
            </a:pPr>
            <a:r>
              <a:rPr lang="en-US" sz="1600" dirty="0" smtClean="0">
                <a:latin typeface="Arial Narrow" panose="020B0606020202030204" pitchFamily="34" charset="0"/>
              </a:rPr>
              <a:t>A </a:t>
            </a:r>
            <a:r>
              <a:rPr lang="en-US" sz="1600" dirty="0">
                <a:latin typeface="Arial Narrow" panose="020B0606020202030204" pitchFamily="34" charset="0"/>
              </a:rPr>
              <a:t>disabled individual whose own income meets the income requirements but who is a member of a family whose income does not meet said requirement </a:t>
            </a:r>
          </a:p>
          <a:p>
            <a:pPr lvl="1">
              <a:buFont typeface="Wingdings" panose="05000000000000000000" pitchFamily="2" charset="2"/>
              <a:buChar char="v"/>
            </a:pPr>
            <a:r>
              <a:rPr lang="en-US" sz="1600" dirty="0" smtClean="0">
                <a:latin typeface="Arial Narrow" panose="020B0606020202030204" pitchFamily="34" charset="0"/>
              </a:rPr>
              <a:t>Employed </a:t>
            </a:r>
            <a:r>
              <a:rPr lang="en-US" sz="1600" dirty="0">
                <a:latin typeface="Arial Narrow" panose="020B0606020202030204" pitchFamily="34" charset="0"/>
              </a:rPr>
              <a:t>individuals that receives an income, or is a member of a family that receives a total income for the six months prior to the WIOA application date and in relation to family size, does not exceed the Family Income guidelines. The Lower Living Standard income Level for Miami-Dade is 200% and Monroe County is 250% over the 100% Metro for Area 23.  </a:t>
            </a:r>
          </a:p>
          <a:p>
            <a:pPr marL="0" indent="0">
              <a:buNone/>
            </a:pPr>
            <a:r>
              <a:rPr lang="en-US" sz="1600" dirty="0">
                <a:latin typeface="Arial Narrow" panose="020B0606020202030204" pitchFamily="34" charset="0"/>
              </a:rPr>
              <a:t> </a:t>
            </a:r>
          </a:p>
          <a:p>
            <a:pPr marL="0" indent="0">
              <a:buNone/>
            </a:pPr>
            <a:r>
              <a:rPr lang="en-US" sz="1600" dirty="0">
                <a:latin typeface="Arial Narrow" panose="020B0606020202030204" pitchFamily="34" charset="0"/>
              </a:rPr>
              <a:t>D.      Services are provided to Employed Workers </a:t>
            </a:r>
          </a:p>
          <a:p>
            <a:pPr lvl="1">
              <a:buFont typeface="Wingdings" panose="05000000000000000000" pitchFamily="2" charset="2"/>
              <a:buChar char="v"/>
            </a:pPr>
            <a:r>
              <a:rPr lang="en-US" sz="1600" dirty="0">
                <a:latin typeface="Arial Narrow" panose="020B0606020202030204" pitchFamily="34" charset="0"/>
              </a:rPr>
              <a:t>Employed individuals where the employer has contracted for training services to be provided through the Employed Worker Training </a:t>
            </a:r>
            <a:r>
              <a:rPr lang="en-US" sz="1600" dirty="0" smtClean="0">
                <a:latin typeface="Arial Narrow" panose="020B0606020202030204" pitchFamily="34" charset="0"/>
              </a:rPr>
              <a:t>Program.</a:t>
            </a:r>
            <a:endParaRPr lang="en-US" sz="1600" dirty="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Veteran’s Services &amp; Priority of Service</a:t>
            </a:r>
            <a:endParaRPr lang="en-US" dirty="0"/>
          </a:p>
        </p:txBody>
      </p:sp>
    </p:spTree>
    <p:extLst>
      <p:ext uri="{BB962C8B-B14F-4D97-AF65-F5344CB8AC3E}">
        <p14:creationId xmlns:p14="http://schemas.microsoft.com/office/powerpoint/2010/main" val="11931969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6" name="Content Placeholder 2"/>
          <p:cNvSpPr>
            <a:spLocks noGrp="1"/>
          </p:cNvSpPr>
          <p:nvPr>
            <p:ph idx="1"/>
          </p:nvPr>
        </p:nvSpPr>
        <p:spPr>
          <a:xfrm>
            <a:off x="323850" y="1244008"/>
            <a:ext cx="8308422" cy="5492351"/>
          </a:xfrm>
        </p:spPr>
        <p:txBody>
          <a:bodyPr>
            <a:normAutofit fontScale="47500" lnSpcReduction="20000"/>
          </a:bodyPr>
          <a:lstStyle/>
          <a:p>
            <a:pPr marL="0" indent="0">
              <a:buNone/>
            </a:pPr>
            <a:r>
              <a:rPr lang="en-US" sz="2000" dirty="0">
                <a:latin typeface="Arial Narrow" panose="020B0606020202030204" pitchFamily="34" charset="0"/>
              </a:rPr>
              <a:t> </a:t>
            </a:r>
            <a:endParaRPr lang="en-US" sz="2900" dirty="0">
              <a:latin typeface="Arial Narrow" panose="020B0606020202030204" pitchFamily="34" charset="0"/>
            </a:endParaRPr>
          </a:p>
          <a:p>
            <a:pPr marL="0" indent="0">
              <a:buNone/>
            </a:pPr>
            <a:r>
              <a:rPr lang="en-US" sz="2900" b="1" dirty="0" smtClean="0">
                <a:latin typeface="Arial Narrow" panose="020B0606020202030204" pitchFamily="34" charset="0"/>
              </a:rPr>
              <a:t>Service Providers</a:t>
            </a:r>
          </a:p>
          <a:p>
            <a:pPr marL="0" indent="0">
              <a:buNone/>
            </a:pPr>
            <a:r>
              <a:rPr lang="en-US" sz="2900" dirty="0" smtClean="0">
                <a:latin typeface="Arial Narrow" panose="020B0606020202030204" pitchFamily="34" charset="0"/>
              </a:rPr>
              <a:t>The </a:t>
            </a:r>
            <a:r>
              <a:rPr lang="en-US" sz="2900" dirty="0">
                <a:latin typeface="Arial Narrow" panose="020B0606020202030204" pitchFamily="34" charset="0"/>
              </a:rPr>
              <a:t>purpose of the </a:t>
            </a:r>
            <a:r>
              <a:rPr lang="en-US" sz="2900" dirty="0" smtClean="0">
                <a:latin typeface="Arial Narrow" panose="020B0606020202030204" pitchFamily="34" charset="0"/>
              </a:rPr>
              <a:t>Quality Assurance (QA) </a:t>
            </a:r>
            <a:r>
              <a:rPr lang="en-US" sz="2900" dirty="0">
                <a:latin typeface="Arial Narrow" panose="020B0606020202030204" pitchFamily="34" charset="0"/>
              </a:rPr>
              <a:t>strategy is to facilitate self-assessment reviews to ensure accuracy of data reported and collected. Participant files (hardcopy and/or electronic) and data systems </a:t>
            </a:r>
            <a:r>
              <a:rPr lang="en-US" sz="2900" dirty="0" smtClean="0">
                <a:latin typeface="Arial Narrow" panose="020B0606020202030204" pitchFamily="34" charset="0"/>
              </a:rPr>
              <a:t>are reviewed to ensure the following:</a:t>
            </a:r>
          </a:p>
          <a:p>
            <a:pPr marL="685800" lvl="1">
              <a:buFont typeface="Arial" panose="020B0604020202020204" pitchFamily="34" charset="0"/>
              <a:buChar char="•"/>
            </a:pPr>
            <a:endParaRPr lang="en-US" sz="2900" dirty="0" smtClean="0">
              <a:latin typeface="Arial Narrow" panose="020B0606020202030204" pitchFamily="34" charset="0"/>
            </a:endParaRPr>
          </a:p>
          <a:p>
            <a:pPr>
              <a:buFont typeface="Wingdings" panose="05000000000000000000" pitchFamily="2" charset="2"/>
              <a:buChar char="v"/>
            </a:pPr>
            <a:r>
              <a:rPr lang="en-US" sz="2900" dirty="0" smtClean="0">
                <a:latin typeface="Arial Narrow" panose="020B0606020202030204" pitchFamily="34" charset="0"/>
              </a:rPr>
              <a:t>Ensuring </a:t>
            </a:r>
            <a:r>
              <a:rPr lang="en-US" sz="2900" dirty="0">
                <a:latin typeface="Arial Narrow" panose="020B0606020202030204" pitchFamily="34" charset="0"/>
              </a:rPr>
              <a:t>data integrity and continuous improvement of system </a:t>
            </a:r>
            <a:r>
              <a:rPr lang="en-US" sz="2900" dirty="0" smtClean="0">
                <a:latin typeface="Arial Narrow" panose="020B0606020202030204" pitchFamily="34" charset="0"/>
              </a:rPr>
              <a:t>operations.</a:t>
            </a:r>
          </a:p>
          <a:p>
            <a:pPr>
              <a:buFont typeface="Wingdings" panose="05000000000000000000" pitchFamily="2" charset="2"/>
              <a:buChar char="v"/>
            </a:pPr>
            <a:r>
              <a:rPr lang="en-US" sz="2900" dirty="0" smtClean="0">
                <a:latin typeface="Arial Narrow" panose="020B0606020202030204" pitchFamily="34" charset="0"/>
              </a:rPr>
              <a:t>Reducing </a:t>
            </a:r>
            <a:r>
              <a:rPr lang="en-US" sz="2900" dirty="0">
                <a:latin typeface="Arial Narrow" panose="020B0606020202030204" pitchFamily="34" charset="0"/>
              </a:rPr>
              <a:t>the error rate of Area 23 to three percent (3%) or </a:t>
            </a:r>
            <a:r>
              <a:rPr lang="en-US" sz="2900" dirty="0" smtClean="0">
                <a:latin typeface="Arial Narrow" panose="020B0606020202030204" pitchFamily="34" charset="0"/>
              </a:rPr>
              <a:t>less.</a:t>
            </a:r>
          </a:p>
          <a:p>
            <a:pPr>
              <a:buFont typeface="Wingdings" panose="05000000000000000000" pitchFamily="2" charset="2"/>
              <a:buChar char="v"/>
            </a:pPr>
            <a:r>
              <a:rPr lang="en-US" sz="2900" dirty="0" smtClean="0">
                <a:latin typeface="Arial Narrow" panose="020B0606020202030204" pitchFamily="34" charset="0"/>
              </a:rPr>
              <a:t>Ensuring compliance </a:t>
            </a:r>
            <a:r>
              <a:rPr lang="en-US" sz="2900" dirty="0">
                <a:latin typeface="Arial Narrow" panose="020B0606020202030204" pitchFamily="34" charset="0"/>
              </a:rPr>
              <a:t>with federal, state and local laws, transmittals, directives, policies, procedures and regulations. </a:t>
            </a:r>
            <a:endParaRPr lang="en-US" sz="2900" dirty="0" smtClean="0">
              <a:latin typeface="Arial Narrow" panose="020B0606020202030204" pitchFamily="34" charset="0"/>
            </a:endParaRPr>
          </a:p>
          <a:p>
            <a:pPr marL="0" indent="0">
              <a:buNone/>
            </a:pPr>
            <a:endParaRPr lang="en-US" sz="2900" dirty="0">
              <a:latin typeface="Arial Narrow" panose="020B0606020202030204" pitchFamily="34" charset="0"/>
              <a:ea typeface="Times New Roman" panose="02020603050405020304" pitchFamily="18" charset="0"/>
              <a:cs typeface="Times New Roman" panose="02020603050405020304" pitchFamily="18" charset="0"/>
            </a:endParaRPr>
          </a:p>
          <a:p>
            <a:pPr marL="0" indent="0">
              <a:buNone/>
            </a:pPr>
            <a:r>
              <a:rPr lang="en-US" sz="2900" dirty="0" smtClean="0">
                <a:latin typeface="Arial Narrow" panose="020B0606020202030204" pitchFamily="34" charset="0"/>
                <a:ea typeface="Times New Roman" panose="02020603050405020304" pitchFamily="18" charset="0"/>
                <a:cs typeface="Times New Roman" panose="02020603050405020304" pitchFamily="18" charset="0"/>
              </a:rPr>
              <a:t>Service providers are required to conduct monthly QA reviews of </a:t>
            </a:r>
            <a:r>
              <a:rPr lang="en-US" sz="2900" dirty="0">
                <a:latin typeface="Arial Narrow" panose="020B0606020202030204" pitchFamily="34" charset="0"/>
                <a:ea typeface="Times New Roman" panose="02020603050405020304" pitchFamily="18" charset="0"/>
                <a:cs typeface="Times New Roman" panose="02020603050405020304" pitchFamily="18" charset="0"/>
              </a:rPr>
              <a:t>ten percent (10%) or twenty-five (25) cases (whichever is less) of all SFWIB’s Programs with activities during the review period, which include, but is not limited to, WIOA, CAP, WP, RESEA, and SNAP </a:t>
            </a:r>
            <a:r>
              <a:rPr lang="en-US" sz="2900" dirty="0" smtClean="0">
                <a:latin typeface="Arial Narrow" panose="020B0606020202030204" pitchFamily="34" charset="0"/>
                <a:ea typeface="Times New Roman" panose="02020603050405020304" pitchFamily="18" charset="0"/>
                <a:cs typeface="Times New Roman" panose="02020603050405020304" pitchFamily="18" charset="0"/>
              </a:rPr>
              <a:t>E&amp;T.</a:t>
            </a:r>
            <a:endParaRPr lang="en-US" sz="2900" dirty="0" smtClean="0">
              <a:latin typeface="Arial Narrow" panose="020B0606020202030204" pitchFamily="34" charset="0"/>
            </a:endParaRPr>
          </a:p>
          <a:p>
            <a:pPr marL="400050" lvl="1" indent="0">
              <a:buNone/>
            </a:pPr>
            <a:endParaRPr lang="en-US" sz="2900" dirty="0">
              <a:latin typeface="Arial Narrow" panose="020B0606020202030204" pitchFamily="34" charset="0"/>
            </a:endParaRPr>
          </a:p>
          <a:p>
            <a:pPr marL="0" indent="0">
              <a:buNone/>
            </a:pPr>
            <a:r>
              <a:rPr lang="en-US" sz="2900" dirty="0" smtClean="0">
                <a:latin typeface="Arial Narrow" panose="020B0606020202030204" pitchFamily="34" charset="0"/>
              </a:rPr>
              <a:t>LWDB 23</a:t>
            </a:r>
            <a:endParaRPr lang="en-US" sz="2900" dirty="0">
              <a:latin typeface="Arial Narrow" panose="020B0606020202030204" pitchFamily="34" charset="0"/>
            </a:endParaRPr>
          </a:p>
          <a:p>
            <a:pPr marL="0" indent="0">
              <a:buNone/>
            </a:pPr>
            <a:r>
              <a:rPr lang="en-US" sz="2900" dirty="0" smtClean="0">
                <a:latin typeface="Arial Narrow" panose="020B0606020202030204" pitchFamily="34" charset="0"/>
              </a:rPr>
              <a:t>The SFWIB conducts an annual monitoring of the service providers companies in a multi-layer strategy approach for contract, programmatic and fiscal compliance. </a:t>
            </a:r>
            <a:endParaRPr lang="en-US" sz="2900" dirty="0">
              <a:latin typeface="Arial Narrow" panose="020B0606020202030204" pitchFamily="34" charset="0"/>
            </a:endParaRPr>
          </a:p>
          <a:p>
            <a:pPr marL="0" indent="0">
              <a:buNone/>
            </a:pPr>
            <a:endParaRPr lang="en-US" sz="2900" dirty="0">
              <a:latin typeface="Arial Narrow" panose="020B0606020202030204" pitchFamily="34" charset="0"/>
            </a:endParaRPr>
          </a:p>
          <a:p>
            <a:pPr marL="0" indent="0">
              <a:buNone/>
            </a:pPr>
            <a:r>
              <a:rPr lang="en-US" sz="2900" b="1" dirty="0" smtClean="0">
                <a:latin typeface="Arial Narrow" panose="020B0606020202030204" pitchFamily="34" charset="0"/>
              </a:rPr>
              <a:t>LWDB 23 Monitoring Tools  </a:t>
            </a:r>
          </a:p>
          <a:p>
            <a:pPr lvl="1">
              <a:buFont typeface="Wingdings" panose="05000000000000000000" pitchFamily="2" charset="2"/>
              <a:buChar char="v"/>
            </a:pPr>
            <a:r>
              <a:rPr lang="en-US" sz="2900" dirty="0" smtClean="0">
                <a:latin typeface="Arial Narrow" panose="020B0606020202030204" pitchFamily="34" charset="0"/>
              </a:rPr>
              <a:t>Programs QA Monitoring Tool</a:t>
            </a:r>
          </a:p>
          <a:p>
            <a:pPr lvl="1">
              <a:buFont typeface="Wingdings" panose="05000000000000000000" pitchFamily="2" charset="2"/>
              <a:buChar char="v"/>
            </a:pPr>
            <a:r>
              <a:rPr lang="en-US" sz="2900" dirty="0" smtClean="0">
                <a:latin typeface="Arial Narrow" panose="020B0606020202030204" pitchFamily="34" charset="0"/>
              </a:rPr>
              <a:t>CFR Placement Tool</a:t>
            </a:r>
          </a:p>
          <a:p>
            <a:pPr lvl="1">
              <a:buFont typeface="Wingdings" panose="05000000000000000000" pitchFamily="2" charset="2"/>
              <a:buChar char="v"/>
            </a:pPr>
            <a:r>
              <a:rPr lang="en-US" sz="2900" dirty="0" smtClean="0">
                <a:latin typeface="Arial Narrow" panose="020B0606020202030204" pitchFamily="34" charset="0"/>
              </a:rPr>
              <a:t>Placement Validation Tool</a:t>
            </a:r>
          </a:p>
          <a:p>
            <a:pPr lvl="1">
              <a:buFont typeface="Wingdings" panose="05000000000000000000" pitchFamily="2" charset="2"/>
              <a:buChar char="v"/>
            </a:pPr>
            <a:r>
              <a:rPr lang="en-US" sz="2900" dirty="0" smtClean="0">
                <a:latin typeface="Arial Narrow" panose="020B0606020202030204" pitchFamily="34" charset="0"/>
              </a:rPr>
              <a:t>Balanced Scorecard Report</a:t>
            </a:r>
          </a:p>
          <a:p>
            <a:pPr lvl="1">
              <a:buFont typeface="Wingdings" panose="05000000000000000000" pitchFamily="2" charset="2"/>
              <a:buChar char="v"/>
            </a:pPr>
            <a:r>
              <a:rPr lang="en-US" sz="2900" dirty="0" smtClean="0">
                <a:latin typeface="Arial Narrow" panose="020B0606020202030204" pitchFamily="34" charset="0"/>
              </a:rPr>
              <a:t>Referral Verification Tool</a:t>
            </a:r>
          </a:p>
          <a:p>
            <a:pPr lvl="1">
              <a:buFont typeface="Wingdings" panose="05000000000000000000" pitchFamily="2" charset="2"/>
              <a:buChar char="v"/>
            </a:pPr>
            <a:r>
              <a:rPr lang="en-US" sz="2900" dirty="0" smtClean="0">
                <a:latin typeface="Arial Narrow" panose="020B0606020202030204" pitchFamily="34" charset="0"/>
              </a:rPr>
              <a:t>Referral to Placement Report</a:t>
            </a:r>
          </a:p>
          <a:p>
            <a:pPr lvl="1">
              <a:buFont typeface="Wingdings" panose="05000000000000000000" pitchFamily="2" charset="2"/>
              <a:buChar char="v"/>
            </a:pPr>
            <a:r>
              <a:rPr lang="en-US" sz="2900" dirty="0" smtClean="0">
                <a:latin typeface="Arial Narrow" panose="020B0606020202030204" pitchFamily="34" charset="0"/>
              </a:rPr>
              <a:t>Soft Exit Report</a:t>
            </a:r>
          </a:p>
          <a:p>
            <a:pPr lvl="1">
              <a:buFont typeface="Wingdings" panose="05000000000000000000" pitchFamily="2" charset="2"/>
              <a:buChar char="v"/>
            </a:pPr>
            <a:r>
              <a:rPr lang="en-US" sz="2900" dirty="0" smtClean="0">
                <a:latin typeface="Arial Narrow" panose="020B0606020202030204" pitchFamily="34" charset="0"/>
              </a:rPr>
              <a:t>Common Measures Tool</a:t>
            </a:r>
          </a:p>
          <a:p>
            <a:pPr lvl="1">
              <a:buFont typeface="Wingdings" panose="05000000000000000000" pitchFamily="2" charset="2"/>
              <a:buChar char="v"/>
            </a:pPr>
            <a:endParaRPr lang="en-US" sz="2900" dirty="0" smtClean="0">
              <a:latin typeface="Arial Narrow" panose="020B0606020202030204" pitchFamily="34" charset="0"/>
            </a:endParaRPr>
          </a:p>
          <a:p>
            <a:pPr lvl="1">
              <a:buFont typeface="Arial" panose="020B0604020202020204" pitchFamily="34" charset="0"/>
              <a:buChar char="•"/>
            </a:pPr>
            <a:endParaRPr lang="en-US" sz="1500" dirty="0">
              <a:latin typeface="Arial Narrow" panose="020B0606020202030204" pitchFamily="34" charset="0"/>
            </a:endParaRPr>
          </a:p>
        </p:txBody>
      </p:sp>
      <p:sp>
        <p:nvSpPr>
          <p:cNvPr id="2" name="TextBox 1"/>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LWDB Monitoring Activities</a:t>
            </a:r>
            <a:endParaRPr lang="en-US" dirty="0"/>
          </a:p>
        </p:txBody>
      </p:sp>
    </p:spTree>
    <p:extLst>
      <p:ext uri="{BB962C8B-B14F-4D97-AF65-F5344CB8AC3E}">
        <p14:creationId xmlns:p14="http://schemas.microsoft.com/office/powerpoint/2010/main" val="5135722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cap="all" spc="100" dirty="0" smtClean="0">
                <a:solidFill>
                  <a:prstClr val="white"/>
                </a:solidFill>
                <a:latin typeface="Arial"/>
              </a:rPr>
              <a:t>LWDB </a:t>
            </a:r>
            <a:endParaRPr lang="en-US" sz="3200" dirty="0">
              <a:solidFill>
                <a:schemeClr val="bg1"/>
              </a:solidFill>
              <a:latin typeface="Arial"/>
              <a:cs typeface="Arial"/>
            </a:endParaRPr>
          </a:p>
        </p:txBody>
      </p:sp>
      <p:pic>
        <p:nvPicPr>
          <p:cNvPr id="8" name="Picture 7"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0" y="-5208"/>
            <a:ext cx="9144000" cy="1592117"/>
          </a:xfrm>
          <a:prstGeom prst="rect">
            <a:avLst/>
          </a:prstGeom>
        </p:spPr>
      </p:pic>
      <p:sp>
        <p:nvSpPr>
          <p:cNvPr id="9" name="TextBox 8"/>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Complaints &amp; Grievance System</a:t>
            </a:r>
            <a:endParaRPr lang="en-US" dirty="0"/>
          </a:p>
        </p:txBody>
      </p:sp>
      <p:sp>
        <p:nvSpPr>
          <p:cNvPr id="2" name="Rectangle 1"/>
          <p:cNvSpPr/>
          <p:nvPr/>
        </p:nvSpPr>
        <p:spPr>
          <a:xfrm>
            <a:off x="616689" y="1439705"/>
            <a:ext cx="7899990" cy="3293209"/>
          </a:xfrm>
          <a:prstGeom prst="rect">
            <a:avLst/>
          </a:prstGeom>
        </p:spPr>
        <p:txBody>
          <a:bodyPr wrap="square">
            <a:spAutoFit/>
          </a:bodyPr>
          <a:lstStyle/>
          <a:p>
            <a:r>
              <a:rPr lang="en-US" sz="1600" dirty="0">
                <a:solidFill>
                  <a:srgbClr val="000000"/>
                </a:solidFill>
                <a:latin typeface="Arial Narrow" panose="020B0606020202030204" pitchFamily="34" charset="0"/>
                <a:ea typeface="Times New Roman" panose="02020603050405020304" pitchFamily="18" charset="0"/>
              </a:rPr>
              <a:t>The Customer Service Unit is responsible for maintaining successful client relationships</a:t>
            </a:r>
            <a:r>
              <a:rPr lang="en-US" sz="1600" dirty="0">
                <a:solidFill>
                  <a:srgbClr val="1E1E1E"/>
                </a:solidFill>
                <a:latin typeface="Arial Narrow" panose="020B0606020202030204" pitchFamily="34" charset="0"/>
                <a:ea typeface="Times New Roman" panose="02020603050405020304" pitchFamily="18" charset="0"/>
              </a:rPr>
              <a:t> in order to identify customer objectives, constraints, goals and to develop a framework for responding to their needs. CSSF </a:t>
            </a:r>
            <a:r>
              <a:rPr lang="en-US" sz="1600" dirty="0">
                <a:solidFill>
                  <a:srgbClr val="000000"/>
                </a:solidFill>
                <a:latin typeface="Arial Narrow" panose="020B0606020202030204" pitchFamily="34" charset="0"/>
                <a:ea typeface="Times New Roman" panose="02020603050405020304" pitchFamily="18" charset="0"/>
              </a:rPr>
              <a:t>gauges the effectiveness of services to customers through a full time designated customer service representative, who handles all types to inquiries, complaints, and compliments.</a:t>
            </a:r>
            <a:r>
              <a:rPr lang="en-US" sz="1600" b="1" dirty="0">
                <a:solidFill>
                  <a:srgbClr val="000000"/>
                </a:solidFill>
                <a:latin typeface="Arial Narrow" panose="020B0606020202030204" pitchFamily="34" charset="0"/>
                <a:ea typeface="Times New Roman" panose="02020603050405020304" pitchFamily="18" charset="0"/>
              </a:rPr>
              <a:t> </a:t>
            </a:r>
            <a:endParaRPr lang="en-US" sz="1600" dirty="0">
              <a:solidFill>
                <a:srgbClr val="000000"/>
              </a:solidFill>
              <a:latin typeface="Arial Narrow" panose="020B0606020202030204" pitchFamily="34" charset="0"/>
              <a:ea typeface="Times New Roman" panose="02020603050405020304" pitchFamily="18" charset="0"/>
            </a:endParaRPr>
          </a:p>
          <a:p>
            <a:endParaRPr lang="en-US" sz="1600" dirty="0" smtClean="0">
              <a:latin typeface="Arial Narrow" panose="020B0606020202030204" pitchFamily="34" charset="0"/>
              <a:ea typeface="Times New Roman" panose="02020603050405020304" pitchFamily="18" charset="0"/>
              <a:cs typeface="Times New Roman" panose="02020603050405020304" pitchFamily="18" charset="0"/>
            </a:endParaRPr>
          </a:p>
          <a:p>
            <a:r>
              <a:rPr lang="en-US" sz="1600" dirty="0" smtClean="0">
                <a:latin typeface="Arial Narrow" panose="020B0606020202030204" pitchFamily="34" charset="0"/>
                <a:ea typeface="Times New Roman" panose="02020603050405020304" pitchFamily="18" charset="0"/>
                <a:cs typeface="Times New Roman" panose="02020603050405020304" pitchFamily="18" charset="0"/>
              </a:rPr>
              <a:t>The </a:t>
            </a:r>
            <a:r>
              <a:rPr lang="en-US" sz="1600" dirty="0">
                <a:latin typeface="Arial Narrow" panose="020B0606020202030204" pitchFamily="34" charset="0"/>
                <a:ea typeface="Times New Roman" panose="02020603050405020304" pitchFamily="18" charset="0"/>
                <a:cs typeface="Times New Roman" panose="02020603050405020304" pitchFamily="18" charset="0"/>
              </a:rPr>
              <a:t>customer service representative attempts to resolve inquiries/complaints by speaking to customers, by telephone or e-mail, by contacting the one-stop career center staff to obtain additional information or documentation, to resolve the issue at hand if needed, by reviewing the databases, by obtaining information or authorization from the program manager or by referring the customer to an outside source for services not provided by CSSF. The customer service representative maintains a detail log documenting each inquiry or complaint received and the status of each one. A report is generated at the end of the month and submitted to CSSF Executive Director. The customer service representative also handles informal appeals</a:t>
            </a:r>
            <a:endParaRPr lang="en-US" sz="1600" dirty="0">
              <a:latin typeface="Arial Narrow" panose="020B0606020202030204" pitchFamily="34" charset="0"/>
            </a:endParaRPr>
          </a:p>
        </p:txBody>
      </p:sp>
    </p:spTree>
    <p:extLst>
      <p:ext uri="{BB962C8B-B14F-4D97-AF65-F5344CB8AC3E}">
        <p14:creationId xmlns:p14="http://schemas.microsoft.com/office/powerpoint/2010/main" val="686934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cap="all" spc="100" dirty="0" smtClean="0">
                <a:solidFill>
                  <a:prstClr val="white"/>
                </a:solidFill>
                <a:latin typeface="Arial"/>
              </a:rPr>
              <a:t>LWDB </a:t>
            </a:r>
            <a:endParaRPr lang="en-US" sz="3200" dirty="0">
              <a:solidFill>
                <a:schemeClr val="bg1"/>
              </a:solidFill>
              <a:latin typeface="Arial"/>
              <a:cs typeface="Arial"/>
            </a:endParaRPr>
          </a:p>
        </p:txBody>
      </p:sp>
      <p:pic>
        <p:nvPicPr>
          <p:cNvPr id="8" name="Picture 7"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0" y="-5208"/>
            <a:ext cx="9144000" cy="1592117"/>
          </a:xfrm>
          <a:prstGeom prst="rect">
            <a:avLst/>
          </a:prstGeom>
        </p:spPr>
      </p:pic>
      <p:sp>
        <p:nvSpPr>
          <p:cNvPr id="9" name="TextBox 8"/>
          <p:cNvSpPr txBox="1"/>
          <p:nvPr/>
        </p:nvSpPr>
        <p:spPr>
          <a:xfrm>
            <a:off x="1871330" y="230832"/>
            <a:ext cx="7272670" cy="461665"/>
          </a:xfrm>
          <a:prstGeom prst="rect">
            <a:avLst/>
          </a:prstGeom>
        </p:spPr>
        <p:txBody>
          <a:bodyPr vert="horz" lIns="91440" tIns="45720" rIns="91440" bIns="45720" rtlCol="0" anchor="ctr">
            <a:normAutofit/>
          </a:bodyPr>
          <a:lstStyle>
            <a:defPPr>
              <a:defRPr lang="en-US"/>
            </a:defPPr>
            <a:lvl1pPr algn="r">
              <a:spcBef>
                <a:spcPct val="0"/>
              </a:spcBef>
              <a:buNone/>
              <a:defRPr sz="2400">
                <a:solidFill>
                  <a:schemeClr val="bg1"/>
                </a:solidFill>
                <a:latin typeface="Arial"/>
                <a:ea typeface="+mj-ea"/>
                <a:cs typeface="Arial"/>
              </a:defRPr>
            </a:lvl1pPr>
          </a:lstStyle>
          <a:p>
            <a:r>
              <a:rPr lang="en-US" dirty="0" smtClean="0"/>
              <a:t>Complaints &amp; Grievance System</a:t>
            </a:r>
            <a:endParaRPr lang="en-US" dirty="0"/>
          </a:p>
        </p:txBody>
      </p:sp>
      <p:sp>
        <p:nvSpPr>
          <p:cNvPr id="2" name="Rectangle 1"/>
          <p:cNvSpPr/>
          <p:nvPr/>
        </p:nvSpPr>
        <p:spPr>
          <a:xfrm>
            <a:off x="616689" y="1439705"/>
            <a:ext cx="7899990" cy="830997"/>
          </a:xfrm>
          <a:prstGeom prst="rect">
            <a:avLst/>
          </a:prstGeom>
        </p:spPr>
        <p:txBody>
          <a:bodyPr wrap="square">
            <a:spAutoFit/>
          </a:bodyPr>
          <a:lstStyle/>
          <a:p>
            <a:r>
              <a:rPr lang="en-US" sz="1600" dirty="0">
                <a:latin typeface="Arial Narrow" panose="020B0606020202030204" pitchFamily="34" charset="0"/>
              </a:rPr>
              <a:t>CSSF will measure general customer satisfaction by implementing and providing customers a survey at the time they complete the services on a random sample basis; the information gathered will help CSSF to best understand the needs and strategic goals of the clients and agencies</a:t>
            </a:r>
          </a:p>
        </p:txBody>
      </p:sp>
    </p:spTree>
    <p:extLst>
      <p:ext uri="{BB962C8B-B14F-4D97-AF65-F5344CB8AC3E}">
        <p14:creationId xmlns:p14="http://schemas.microsoft.com/office/powerpoint/2010/main" val="28005256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SSF PPT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928" y="6105561"/>
            <a:ext cx="1599738" cy="710785"/>
          </a:xfrm>
          <a:prstGeom prst="rect">
            <a:avLst/>
          </a:prstGeom>
        </p:spPr>
      </p:pic>
      <p:pic>
        <p:nvPicPr>
          <p:cNvPr id="14" name="Picture 13" descr="Community Forum 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592117"/>
          </a:xfrm>
          <a:prstGeom prst="rect">
            <a:avLst/>
          </a:prstGeom>
        </p:spPr>
      </p:pic>
      <p:sp>
        <p:nvSpPr>
          <p:cNvPr id="15" name="Title 1"/>
          <p:cNvSpPr txBox="1">
            <a:spLocks/>
          </p:cNvSpPr>
          <p:nvPr/>
        </p:nvSpPr>
        <p:spPr>
          <a:xfrm>
            <a:off x="1581068" y="89856"/>
            <a:ext cx="7356291" cy="70099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2800" dirty="0">
                <a:solidFill>
                  <a:schemeClr val="bg1"/>
                </a:solidFill>
                <a:latin typeface="Arial"/>
                <a:cs typeface="Arial"/>
              </a:rPr>
              <a:t>QUESTIONS &amp; ANSWERS</a:t>
            </a:r>
          </a:p>
        </p:txBody>
      </p:sp>
      <p:sp>
        <p:nvSpPr>
          <p:cNvPr id="17" name="Content Placeholder 2"/>
          <p:cNvSpPr txBox="1">
            <a:spLocks/>
          </p:cNvSpPr>
          <p:nvPr/>
        </p:nvSpPr>
        <p:spPr>
          <a:xfrm>
            <a:off x="558515" y="1679944"/>
            <a:ext cx="8128286" cy="44256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defTabSz="914400">
              <a:buNone/>
            </a:pPr>
            <a:r>
              <a:rPr lang="en-US" sz="7200" cap="all" spc="50" dirty="0">
                <a:solidFill>
                  <a:srgbClr val="8BB0D6"/>
                </a:solidFill>
                <a:latin typeface="Arial"/>
              </a:rPr>
              <a:t>Thank </a:t>
            </a:r>
            <a:r>
              <a:rPr lang="en-US" sz="7200" cap="all" spc="50" dirty="0" smtClean="0">
                <a:solidFill>
                  <a:srgbClr val="8BB0D6"/>
                </a:solidFill>
                <a:latin typeface="Arial"/>
              </a:rPr>
              <a:t>YOU</a:t>
            </a:r>
            <a:endParaRPr lang="en-US" sz="7200" cap="all" spc="50" dirty="0">
              <a:solidFill>
                <a:srgbClr val="8BB0D6"/>
              </a:solidFill>
              <a:latin typeface="Arial"/>
            </a:endParaRPr>
          </a:p>
          <a:p>
            <a:pPr marL="0" lvl="0" indent="0" algn="ctr" defTabSz="914400">
              <a:buNone/>
            </a:pPr>
            <a:endParaRPr lang="en-US" sz="7200" cap="all" spc="50" dirty="0" smtClean="0">
              <a:solidFill>
                <a:srgbClr val="8BB0D6"/>
              </a:solidFill>
              <a:latin typeface="Arial"/>
            </a:endParaRPr>
          </a:p>
          <a:p>
            <a:pPr marL="0" lvl="0" indent="0" defTabSz="914400">
              <a:buNone/>
            </a:pPr>
            <a:endParaRPr lang="en-US" sz="1100" cap="all" spc="50" dirty="0" smtClean="0">
              <a:solidFill>
                <a:srgbClr val="8BB0D6"/>
              </a:solidFill>
              <a:latin typeface="Arial Narrow" panose="020B0606020202030204" pitchFamily="34" charset="0"/>
            </a:endParaRPr>
          </a:p>
          <a:p>
            <a:pPr marL="0" lvl="0" indent="0" defTabSz="914400">
              <a:buNone/>
            </a:pPr>
            <a:endParaRPr lang="en-US" sz="1100" cap="all" spc="50" dirty="0" smtClean="0">
              <a:solidFill>
                <a:srgbClr val="8BB0D6"/>
              </a:solidFill>
              <a:latin typeface="Arial Narrow" panose="020B0606020202030204" pitchFamily="34" charset="0"/>
            </a:endParaRPr>
          </a:p>
          <a:p>
            <a:pPr marL="0" lvl="0" indent="0" defTabSz="914400">
              <a:buNone/>
            </a:pPr>
            <a:endParaRPr lang="en-US" sz="1100" cap="all" spc="50" dirty="0" smtClean="0">
              <a:solidFill>
                <a:srgbClr val="8BB0D6"/>
              </a:solidFill>
              <a:latin typeface="Arial Narrow" panose="020B0606020202030204" pitchFamily="34" charset="0"/>
            </a:endParaRPr>
          </a:p>
          <a:p>
            <a:pPr marL="0" lvl="0" indent="0" defTabSz="914400">
              <a:buNone/>
            </a:pPr>
            <a:r>
              <a:rPr lang="en-US" sz="1100" cap="all" spc="50" dirty="0" smtClean="0">
                <a:solidFill>
                  <a:srgbClr val="8BB0D6"/>
                </a:solidFill>
                <a:latin typeface="Arial Narrow" panose="020B0606020202030204" pitchFamily="34" charset="0"/>
              </a:rPr>
              <a:t>follow us on:</a:t>
            </a:r>
          </a:p>
          <a:p>
            <a:pPr marL="0" lvl="0" indent="0" defTabSz="914400">
              <a:buNone/>
            </a:pPr>
            <a:endParaRPr lang="en-US" sz="1100" cap="all" spc="50" dirty="0" smtClean="0">
              <a:solidFill>
                <a:srgbClr val="8BB0D6"/>
              </a:solidFill>
              <a:latin typeface="Arial Narrow" panose="020B0606020202030204" pitchFamily="34" charset="0"/>
            </a:endParaRPr>
          </a:p>
          <a:p>
            <a:pPr marL="0" lvl="0" indent="0" defTabSz="914400">
              <a:buNone/>
            </a:pPr>
            <a:endParaRPr lang="en-US" sz="1100" cap="all" spc="50" dirty="0" smtClean="0">
              <a:solidFill>
                <a:srgbClr val="8BB0D6"/>
              </a:solidFill>
              <a:latin typeface="Arial Narrow" panose="020B0606020202030204" pitchFamily="34" charset="0"/>
            </a:endParaRPr>
          </a:p>
          <a:p>
            <a:pPr marL="0" lvl="0" indent="0" defTabSz="914400">
              <a:buNone/>
            </a:pPr>
            <a:endParaRPr lang="en-US" sz="1100" cap="all" spc="50" dirty="0">
              <a:solidFill>
                <a:srgbClr val="8BB0D6"/>
              </a:solidFill>
              <a:latin typeface="Arial Narrow" panose="020B0606020202030204"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515" y="5114961"/>
            <a:ext cx="977900" cy="9906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9701" y="5114961"/>
            <a:ext cx="977900" cy="9906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9404" y="5114961"/>
            <a:ext cx="977900" cy="9906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70263" y="5114961"/>
            <a:ext cx="977900" cy="990600"/>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09414" y="5114961"/>
            <a:ext cx="977900" cy="990600"/>
          </a:xfrm>
          <a:prstGeom prst="rect">
            <a:avLst/>
          </a:prstGeom>
        </p:spPr>
      </p:pic>
    </p:spTree>
    <p:extLst>
      <p:ext uri="{BB962C8B-B14F-4D97-AF65-F5344CB8AC3E}">
        <p14:creationId xmlns:p14="http://schemas.microsoft.com/office/powerpoint/2010/main" val="34940575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26&quot;/&gt;&lt;lineCharCount val=&quot;34&quot;/&gt;&lt;lineCharCount val=&quot;35&quot;/&gt;&lt;lineCharCount val=&quot;38&quot;/&gt;&lt;lineCharCount val=&quot;10&quot;/&gt;&lt;lineCharCount val=&quot;35&quot;/&gt;&lt;lineCharCount val=&quot;34&quot;/&gt;&lt;lineCharCount val=&quot;26&quot;/&gt;&lt;lineCharCount val=&quot;42&quot;/&gt;&lt;lineCharCount val=&quot;27&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9&quot;/&gt;&lt;lineCharCount val=&quot;1&quot;/&gt;&lt;lineCharCount val=&quot;1&quot;/&gt;&lt;/TableIndex&gt;&lt;/ShapeText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279c20c3caf3300dae6b438536eb8c56">
  <xsd:schema xmlns:xsd="http://www.w3.org/2001/XMLSchema" xmlns:p="http://schemas.microsoft.com/office/2006/metadata/properties" targetNamespace="http://schemas.microsoft.com/office/2006/metadata/properties" ma:root="true" ma:fieldsID="0d2e1ca116041f9e11471c52c4c9d60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79119CF0-4695-4C5A-9F67-8DD4E3FE5B29}"/>
</file>

<file path=customXml/itemProps2.xml><?xml version="1.0" encoding="utf-8"?>
<ds:datastoreItem xmlns:ds="http://schemas.openxmlformats.org/officeDocument/2006/customXml" ds:itemID="{BD2C7C1A-0281-4D07-9877-A369C77395DA}"/>
</file>

<file path=customXml/itemProps3.xml><?xml version="1.0" encoding="utf-8"?>
<ds:datastoreItem xmlns:ds="http://schemas.openxmlformats.org/officeDocument/2006/customXml" ds:itemID="{7B151D53-A9CB-464F-AB92-278F900E1E76}"/>
</file>

<file path=docProps/app.xml><?xml version="1.0" encoding="utf-8"?>
<Properties xmlns="http://schemas.openxmlformats.org/officeDocument/2006/extended-properties" xmlns:vt="http://schemas.openxmlformats.org/officeDocument/2006/docPropsVTypes">
  <TotalTime>5276</TotalTime>
  <Words>5695</Words>
  <Application>Microsoft Office PowerPoint</Application>
  <PresentationFormat>On-screen Show (4:3)</PresentationFormat>
  <Paragraphs>603</Paragraphs>
  <Slides>45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 Narrow</vt:lpstr>
      <vt:lpstr>Calibri</vt:lpstr>
      <vt:lpstr>Helvetica</vt:lpstr>
      <vt:lpstr>Noto Symbol</vt:lpstr>
      <vt:lpstr>Times New Roman</vt:lpstr>
      <vt:lpstr>Wingdings</vt:lpstr>
      <vt:lpstr>Office Theme</vt:lpstr>
      <vt:lpstr>PowerPoint Presentation</vt:lpstr>
      <vt:lpstr>SFWIB Orientation Overview</vt:lpstr>
      <vt:lpstr>SFWIB Orientation Overview</vt:lpstr>
      <vt:lpstr>Local Workforce Development Boards 20 CFR 679.300</vt:lpstr>
      <vt:lpstr>Local WDB Membership Requirements</vt:lpstr>
      <vt:lpstr>Local WDB Membership Requirements</vt:lpstr>
      <vt:lpstr>Required Local WDB Members §679.320</vt:lpstr>
      <vt:lpstr>Required Local WDB Members §679.320</vt:lpstr>
      <vt:lpstr>Local Workforce Development Board Functions</vt:lpstr>
      <vt:lpstr>Local Workforce Development Board Functions</vt:lpstr>
      <vt:lpstr>Local Workforce Development Board Functions</vt:lpstr>
      <vt:lpstr>Local Workforce Development Board Functions</vt:lpstr>
      <vt:lpstr>SFWIB Governance About Us</vt:lpstr>
      <vt:lpstr>PowerPoint Presentation</vt:lpstr>
      <vt:lpstr>PowerPoint Presentation</vt:lpstr>
      <vt:lpstr>PowerPoint Presentation</vt:lpstr>
      <vt:lpstr>SFWIB Governance SFWIB Strategic Goals</vt:lpstr>
      <vt:lpstr>SFWIB Governance SFWIB Strategic Goals</vt:lpstr>
      <vt:lpstr>SFWIB Governance SFWIB Strategic Goals</vt:lpstr>
      <vt:lpstr>WIOA Federal Performance Indicators</vt:lpstr>
      <vt:lpstr>WIOA Federal Performance Indicators</vt:lpstr>
      <vt:lpstr>Performance Indicators</vt:lpstr>
      <vt:lpstr>2023-24 New Program Funding</vt:lpstr>
      <vt:lpstr>SFWIB 2023-24 PROGRAM BUDGET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Capstone Design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Title Goes Here</dc:title>
  <dc:creator>Michael Chase</dc:creator>
  <cp:lastModifiedBy>Ebony Morgan</cp:lastModifiedBy>
  <cp:revision>267</cp:revision>
  <dcterms:created xsi:type="dcterms:W3CDTF">2013-11-21T01:59:25Z</dcterms:created>
  <dcterms:modified xsi:type="dcterms:W3CDTF">2023-06-20T14:12:40Z</dcterms:modified>
</cp:coreProperties>
</file>